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62.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1.xml" ContentType="application/vnd.openxmlformats-officedocument.presentationml.notesSlide+xml"/>
  <Override PartName="/ppt/notesSlides/notesSlide40.xml" ContentType="application/vnd.openxmlformats-officedocument.presentationml.notesSlide+xml"/>
  <Override PartName="/ppt/notesSlides/notesSlide64.xml" ContentType="application/vnd.openxmlformats-officedocument.presentationml.notesSlide+xml"/>
  <Override PartName="/ppt/notesSlides/notesSlide61.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notesSlides/notesSlide63.xml" ContentType="application/vnd.openxmlformats-officedocument.presentationml.notesSlide+xml"/>
  <Override PartName="/ppt/notesSlides/notesSlide59.xml" ContentType="application/vnd.openxmlformats-officedocument.presentationml.notesSlide+xml"/>
  <Override PartName="/ppt/notesSlides/notesSlide24.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_rels/notesSlide32.xml.rels" ContentType="application/vnd.openxmlformats-package.relationships+xml"/>
  <Override PartName="/ppt/notesSlides/_rels/notesSlide31.xml.rels" ContentType="application/vnd.openxmlformats-package.relationships+xml"/>
  <Override PartName="/ppt/notesSlides/_rels/notesSlide68.xml.rels" ContentType="application/vnd.openxmlformats-package.relationships+xml"/>
  <Override PartName="/ppt/notesSlides/_rels/notesSlide69.xml.rels" ContentType="application/vnd.openxmlformats-package.relationships+xml"/>
  <Override PartName="/ppt/notesSlides/_rels/notesSlide70.xml.rels" ContentType="application/vnd.openxmlformats-package.relationships+xml"/>
  <Override PartName="/ppt/notesSlides/_rels/notesSlide71.xml.rels" ContentType="application/vnd.openxmlformats-package.relationships+xml"/>
  <Override PartName="/ppt/notesSlides/_rels/notesSlide65.xml.rels" ContentType="application/vnd.openxmlformats-package.relationships+xml"/>
  <Override PartName="/ppt/notesSlides/_rels/notesSlide72.xml.rels" ContentType="application/vnd.openxmlformats-package.relationships+xml"/>
  <Override PartName="/ppt/notesSlides/_rels/notesSlide60.xml.rels" ContentType="application/vnd.openxmlformats-package.relationships+xml"/>
  <Override PartName="/ppt/notesSlides/_rels/notesSlide59.xml.rels" ContentType="application/vnd.openxmlformats-package.relationships+xml"/>
  <Override PartName="/ppt/notesSlides/_rels/notesSlide66.xml.rels" ContentType="application/vnd.openxmlformats-package.relationships+xml"/>
  <Override PartName="/ppt/notesSlides/_rels/notesSlide73.xml.rels" ContentType="application/vnd.openxmlformats-package.relationships+xml"/>
  <Override PartName="/ppt/notesSlides/_rels/notesSlide62.xml.rels" ContentType="application/vnd.openxmlformats-package.relationships+xml"/>
  <Override PartName="/ppt/notesSlides/_rels/notesSlide58.xml.rels" ContentType="application/vnd.openxmlformats-package.relationships+xml"/>
  <Override PartName="/ppt/notesSlides/_rels/notesSlide57.xml.rels" ContentType="application/vnd.openxmlformats-package.relationships+xml"/>
  <Override PartName="/ppt/notesSlides/_rels/notesSlide64.xml.rels" ContentType="application/vnd.openxmlformats-package.relationships+xml"/>
  <Override PartName="/ppt/notesSlides/_rels/notesSlide35.xml.rels" ContentType="application/vnd.openxmlformats-package.relationships+xml"/>
  <Override PartName="/ppt/notesSlides/_rels/notesSlide51.xml.rels" ContentType="application/vnd.openxmlformats-package.relationships+xml"/>
  <Override PartName="/ppt/notesSlides/_rels/notesSlide40.xml.rels" ContentType="application/vnd.openxmlformats-package.relationships+xml"/>
  <Override PartName="/ppt/notesSlides/_rels/notesSlide61.xml.rels" ContentType="application/vnd.openxmlformats-package.relationships+xml"/>
  <Override PartName="/ppt/notesSlides/_rels/notesSlide74.xml.rels" ContentType="application/vnd.openxmlformats-package.relationships+xml"/>
  <Override PartName="/ppt/notesSlides/_rels/notesSlide67.xml.rels" ContentType="application/vnd.openxmlformats-package.relationships+xml"/>
  <Override PartName="/ppt/notesSlides/_rels/notesSlide37.xml.rels" ContentType="application/vnd.openxmlformats-package.relationships+xml"/>
  <Override PartName="/ppt/notesSlides/_rels/notesSlide24.xml.rels" ContentType="application/vnd.openxmlformats-package.relationships+xml"/>
  <Override PartName="/ppt/notesSlides/_rels/notesSlide63.xml.rels" ContentType="application/vnd.openxmlformats-package.relationships+xml"/>
  <Override PartName="/ppt/notesSlides/notesSlide60.xml" ContentType="application/vnd.openxmlformats-officedocument.presentationml.notesSlide+xml"/>
  <Override PartName="/ppt/notesSlides/notesSlide71.xml" ContentType="application/vnd.openxmlformats-officedocument.presentationml.notesSlide+xml"/>
  <Override PartName="/ppt/notesSlides/notesSlide69.xml" ContentType="application/vnd.openxmlformats-officedocument.presentationml.notesSlide+xml"/>
  <Override PartName="/ppt/notesSlides/notesSlide32.xml" ContentType="application/vnd.openxmlformats-officedocument.presentationml.notesSlide+xml"/>
  <Override PartName="/ppt/notesSlides/notesSlide70.xml" ContentType="application/vnd.openxmlformats-officedocument.presentationml.notesSlide+xml"/>
  <Override PartName="/ppt/notesSlides/notesSlide68.xml" ContentType="application/vnd.openxmlformats-officedocument.presentationml.notesSlide+xml"/>
  <Override PartName="/ppt/notesSlides/notesSlide31.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29.png" ContentType="image/png"/>
  <Override PartName="/ppt/media/image39.png" ContentType="image/png"/>
  <Override PartName="/ppt/media/image9.png" ContentType="image/png"/>
  <Override PartName="/ppt/media/image49.png" ContentType="image/png"/>
  <Override PartName="/ppt/media/image12.png" ContentType="image/png"/>
  <Override PartName="/ppt/media/image20.png" ContentType="image/png"/>
  <Override PartName="/ppt/media/image57.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13.png" ContentType="image/png"/>
  <Override PartName="/ppt/media/image1.png" ContentType="image/png"/>
  <Override PartName="/ppt/media/image68.png" ContentType="image/png"/>
  <Override PartName="/ppt/media/image24.png" ContentType="image/png"/>
  <Override PartName="/ppt/media/image61.png" ContentType="image/png"/>
  <Override PartName="/ppt/media/image25.png" ContentType="image/png"/>
  <Override PartName="/ppt/media/image62.png" ContentType="image/png"/>
  <Override PartName="/ppt/media/image63.png" ContentType="image/png"/>
  <Override PartName="/ppt/media/image64.png" ContentType="image/png"/>
  <Override PartName="/ppt/media/image77.png" ContentType="image/png"/>
  <Override PartName="/ppt/media/image65.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71.png" ContentType="image/png"/>
  <Override PartName="/ppt/media/image69.png" ContentType="image/png"/>
  <Override PartName="/ppt/media/image32.png" ContentType="image/png"/>
  <Override PartName="/ppt/media/image70.png" ContentType="image/png"/>
  <Override PartName="/ppt/media/image28.png" ContentType="image/png"/>
  <Override PartName="/ppt/media/image67.png" ContentType="image/png"/>
  <Override PartName="/ppt/media/image66.png" ContentType="image/png"/>
  <Override PartName="/ppt/media/image2.png" ContentType="image/png"/>
  <Override PartName="/ppt/media/image14.png" ContentType="image/png"/>
  <Override PartName="/ppt/media/image26.png" ContentType="image/png"/>
  <Override PartName="/ppt/media/image15.png" ContentType="image/png"/>
  <Override PartName="/ppt/media/image3.png" ContentType="image/png"/>
  <Override PartName="/ppt/media/image33.png" ContentType="image/png"/>
  <Override PartName="/ppt/media/image31.png" ContentType="image/png"/>
  <Override PartName="/ppt/media/hdphoto1.wdp" ContentType="image/vnd.ms-photo"/>
  <Override PartName="/ppt/media/image11.png" ContentType="image/png"/>
  <Override PartName="/ppt/media/image48.png" ContentType="image/png"/>
  <Override PartName="/ppt/media/image8.png" ContentType="image/png"/>
  <Override PartName="/ppt/media/image38.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27.jpeg" ContentType="image/jpeg"/>
  <Override PartName="/ppt/media/image52.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9.png" ContentType="image/png"/>
  <Override PartName="/ppt/media/image7.png" ContentType="image/png"/>
  <Override PartName="/ppt/media/image37.png" ContentType="image/png"/>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8.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27.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140.xml.rels" ContentType="application/vnd.openxmlformats-package.relationships+xml"/>
  <Override PartName="/ppt/slideLayouts/_rels/slideLayout29.xml.rels" ContentType="application/vnd.openxmlformats-package.relationships+xml"/>
  <Override PartName="/ppt/slideLayouts/_rels/slideLayout144.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11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7.xml.rels" ContentType="application/vnd.openxmlformats-package.relationships+xml"/>
  <Override PartName="/ppt/slideLayouts/_rels/slideLayout132.xml.rels" ContentType="application/vnd.openxmlformats-package.relationships+xml"/>
  <Override PartName="/ppt/slideLayouts/_rels/slideLayout14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85.xml.rels" ContentType="application/vnd.openxmlformats-package.relationships+xml"/>
  <Override PartName="/ppt/slideLayouts/_rels/slideLayout59.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64.xml.rels" ContentType="application/vnd.openxmlformats-package.relationships+xml"/>
  <Override PartName="/ppt/slideLayouts/_rels/slideLayout143.xml.rels" ContentType="application/vnd.openxmlformats-package.relationships+xml"/>
  <Override PartName="/ppt/slideLayouts/_rels/slideLayout47.xml.rels" ContentType="application/vnd.openxmlformats-package.relationships+xml"/>
  <Override PartName="/ppt/slideLayouts/_rels/slideLayout91.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123.xml.rels" ContentType="application/vnd.openxmlformats-package.relationships+xml"/>
  <Override PartName="/ppt/slideLayouts/_rels/slideLayout12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84.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131.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0.xml.rels" ContentType="application/vnd.openxmlformats-package.relationships+xml"/>
  <Override PartName="/ppt/slideLayouts/_rels/slideLayout77.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8.xml.rels" ContentType="application/vnd.openxmlformats-package.relationships+xml"/>
  <Override PartName="/ppt/slideLayouts/_rels/slideLayout19.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8.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95.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7.xml" ContentType="application/vnd.openxmlformats-officedocument.presentationml.slideLayout+xml"/>
  <Override PartName="/ppt/slideLayouts/slideLayout33.xml" ContentType="application/vnd.openxmlformats-officedocument.presentationml.slideLayout+xml"/>
  <Override PartName="/ppt/slideLayouts/slideLayout138.xml" ContentType="application/vnd.openxmlformats-officedocument.presentationml.slideLayout+xml"/>
  <Override PartName="/ppt/slideLayouts/slideLayout34.xml" ContentType="application/vnd.openxmlformats-officedocument.presentationml.slideLayout+xml"/>
  <Override PartName="/ppt/slideLayouts/slideLayout139.xml" ContentType="application/vnd.openxmlformats-officedocument.presentationml.slideLayout+xml"/>
  <Override PartName="/ppt/slideLayouts/slideLayout35.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118.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41.xml" ContentType="application/vnd.openxmlformats-officedocument.presentationml.slideLayout+xml"/>
  <Override PartName="/ppt/slideLayouts/slideLayout133.xml" ContentType="application/vnd.openxmlformats-officedocument.presentationml.slideLayout+xml"/>
  <Override PartName="/ppt/slideLayouts/slideLayout55.xml" ContentType="application/vnd.openxmlformats-officedocument.presentationml.slideLayout+xml"/>
  <Override PartName="/ppt/slideLayouts/slideLayout42.xml" ContentType="application/vnd.openxmlformats-officedocument.presentationml.slideLayout+xml"/>
  <Override PartName="/ppt/slideLayouts/slideLayout134.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140.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141.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40.xml" ContentType="application/vnd.openxmlformats-officedocument.presentationml.slideLayout+xml"/>
  <Override PartName="/ppt/slideLayouts/slideLayout132.xml" ContentType="application/vnd.openxmlformats-officedocument.presentationml.slideLayout+xml"/>
  <Override PartName="/ppt/slideLayouts/slideLayout54.xml" ContentType="application/vnd.openxmlformats-officedocument.presentationml.slideLayout+xml"/>
  <Override PartName="/ppt/slideLayouts/slideLayout131.xml" ContentType="application/vnd.openxmlformats-officedocument.presentationml.slideLayout+xml"/>
  <Override PartName="/ppt/slideLayouts/slideLayout37.xml" ContentType="application/vnd.openxmlformats-officedocument.presentationml.slideLayout+xml"/>
  <Override PartName="/ppt/slideLayouts/slideLayout53.xml" ContentType="application/vnd.openxmlformats-officedocument.presentationml.slideLayout+xml"/>
  <Override PartName="/ppt/slideLayouts/slideLayout130.xml" ContentType="application/vnd.openxmlformats-officedocument.presentationml.slideLayout+xml"/>
  <Override PartName="/ppt/slideLayouts/slideLayout36.xml" ContentType="application/vnd.openxmlformats-officedocument.presentationml.slideLayout+xml"/>
  <Override PartName="/ppt/slideLayouts/slideLayout144.xml" ContentType="application/vnd.openxmlformats-officedocument.presentationml.slideLayout+xml"/>
  <Override PartName="/ppt/slideLayouts/slideLayout52.xml" ContentType="application/vnd.openxmlformats-officedocument.presentationml.slideLayout+xml"/>
  <Override PartName="/ppt/slideLayouts/slideLayout143.xml" ContentType="application/vnd.openxmlformats-officedocument.presentationml.slideLayout+xml"/>
  <Override PartName="/ppt/slideLayouts/slideLayout51.xml" ContentType="application/vnd.openxmlformats-officedocument.presentationml.slideLayout+xml"/>
  <Override PartName="/ppt/slideLayouts/slideLayout142.xml" ContentType="application/vnd.openxmlformats-officedocument.presentationml.slideLayout+xml"/>
  <Override PartName="/ppt/slideLayouts/slideLayout50.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60.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75.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17.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4.xml.rels" ContentType="application/vnd.openxmlformats-package.relationships+xml"/>
  <Override PartName="/ppt/slides/_rels/slide47.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70.xml.rels" ContentType="application/vnd.openxmlformats-package.relationships+xml"/>
  <Override PartName="/ppt/slides/_rels/slide63.xml.rels" ContentType="application/vnd.openxmlformats-package.relationships+xml"/>
  <Override PartName="/ppt/slides/_rels/slide55.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9.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66.xml.rels" ContentType="application/vnd.openxmlformats-package.relationships+xml"/>
  <Override PartName="/ppt/slides/_rels/slide65.xml.rels" ContentType="application/vnd.openxmlformats-package.relationships+xml"/>
  <Override PartName="/ppt/slides/_rels/slide58.xml.rels" ContentType="application/vnd.openxmlformats-package.relationships+xml"/>
  <Override PartName="/ppt/slides/_rels/slide74.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Lst>
  <p:sldSz cx="12192000" cy="6858000"/>
  <p:notesSz cx="7010400" cy="9296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 Id="rId9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CA" sz="4400" spc="-1" strike="noStrike">
                <a:latin typeface="Arial"/>
              </a:rPr>
              <a:t>Click to move the slide</a:t>
            </a:r>
            <a:endParaRPr b="0" lang="en-CA" sz="4400" spc="-1" strike="noStrike">
              <a:latin typeface="Arial"/>
            </a:endParaRPr>
          </a:p>
        </p:txBody>
      </p:sp>
      <p:sp>
        <p:nvSpPr>
          <p:cNvPr id="50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Click to edit the notes format</a:t>
            </a:r>
            <a:endParaRPr b="0" lang="en-CA" sz="2000" spc="-1" strike="noStrike">
              <a:latin typeface="Arial"/>
            </a:endParaRPr>
          </a:p>
        </p:txBody>
      </p:sp>
      <p:sp>
        <p:nvSpPr>
          <p:cNvPr id="507"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CA" sz="1400" spc="-1" strike="noStrike">
                <a:latin typeface="Times New Roman"/>
              </a:rPr>
              <a:t>&lt;header&gt;</a:t>
            </a:r>
            <a:endParaRPr b="0" lang="en-CA" sz="1400" spc="-1" strike="noStrike">
              <a:latin typeface="Times New Roman"/>
            </a:endParaRPr>
          </a:p>
        </p:txBody>
      </p:sp>
      <p:sp>
        <p:nvSpPr>
          <p:cNvPr id="508" name="PlaceHolder 4"/>
          <p:cNvSpPr>
            <a:spLocks noGrp="1"/>
          </p:cNvSpPr>
          <p:nvPr>
            <p:ph type="dt" idx="24"/>
          </p:nvPr>
        </p:nvSpPr>
        <p:spPr>
          <a:xfrm>
            <a:off x="4399200" y="0"/>
            <a:ext cx="3372840" cy="502560"/>
          </a:xfrm>
          <a:prstGeom prst="rect">
            <a:avLst/>
          </a:prstGeom>
          <a:noFill/>
          <a:ln w="0">
            <a:noFill/>
          </a:ln>
        </p:spPr>
        <p:txBody>
          <a:bodyPr lIns="0" rIns="0" tIns="0" bIns="0" anchor="t">
            <a:noAutofit/>
          </a:bodyPr>
          <a:lstStyle>
            <a:lvl1pPr algn="r">
              <a:buNone/>
              <a:defRPr b="0" lang="en-CA" sz="1400" spc="-1" strike="noStrike">
                <a:latin typeface="Times New Roman"/>
              </a:defRPr>
            </a:lvl1pPr>
          </a:lstStyle>
          <a:p>
            <a:pPr algn="r">
              <a:buNone/>
            </a:pPr>
            <a:r>
              <a:rPr b="0" lang="en-CA" sz="1400" spc="-1" strike="noStrike">
                <a:latin typeface="Times New Roman"/>
              </a:rPr>
              <a:t>&lt;date/time&gt;</a:t>
            </a:r>
            <a:endParaRPr b="0" lang="en-CA" sz="1400" spc="-1" strike="noStrike">
              <a:latin typeface="Times New Roman"/>
            </a:endParaRPr>
          </a:p>
        </p:txBody>
      </p:sp>
      <p:sp>
        <p:nvSpPr>
          <p:cNvPr id="509" name="PlaceHolder 5"/>
          <p:cNvSpPr>
            <a:spLocks noGrp="1"/>
          </p:cNvSpPr>
          <p:nvPr>
            <p:ph type="ftr" idx="25"/>
          </p:nvPr>
        </p:nvSpPr>
        <p:spPr>
          <a:xfrm>
            <a:off x="0" y="9555480"/>
            <a:ext cx="3372840" cy="502560"/>
          </a:xfrm>
          <a:prstGeom prst="rect">
            <a:avLst/>
          </a:prstGeom>
          <a:noFill/>
          <a:ln w="0">
            <a:noFill/>
          </a:ln>
        </p:spPr>
        <p:txBody>
          <a:bodyPr lIns="0" rIns="0" tIns="0" bIns="0" anchor="b">
            <a:noAutofit/>
          </a:bodyPr>
          <a:lstStyle>
            <a:lvl1pPr>
              <a:defRPr b="0" lang="en-CA" sz="1400" spc="-1" strike="noStrike">
                <a:latin typeface="Times New Roman"/>
              </a:defRPr>
            </a:lvl1pPr>
          </a:lstStyle>
          <a:p>
            <a:r>
              <a:rPr b="0" lang="en-CA" sz="1400" spc="-1" strike="noStrike">
                <a:latin typeface="Times New Roman"/>
              </a:rPr>
              <a:t>&lt;footer&gt;</a:t>
            </a:r>
            <a:endParaRPr b="0" lang="en-CA" sz="1400" spc="-1" strike="noStrike">
              <a:latin typeface="Times New Roman"/>
            </a:endParaRPr>
          </a:p>
        </p:txBody>
      </p:sp>
      <p:sp>
        <p:nvSpPr>
          <p:cNvPr id="510" name="PlaceHolder 6"/>
          <p:cNvSpPr>
            <a:spLocks noGrp="1"/>
          </p:cNvSpPr>
          <p:nvPr>
            <p:ph type="sldNum" idx="26"/>
          </p:nvPr>
        </p:nvSpPr>
        <p:spPr>
          <a:xfrm>
            <a:off x="4399200" y="9555480"/>
            <a:ext cx="3372840" cy="502560"/>
          </a:xfrm>
          <a:prstGeom prst="rect">
            <a:avLst/>
          </a:prstGeom>
          <a:noFill/>
          <a:ln w="0">
            <a:noFill/>
          </a:ln>
        </p:spPr>
        <p:txBody>
          <a:bodyPr lIns="0" rIns="0" tIns="0" bIns="0" anchor="b">
            <a:noAutofit/>
          </a:bodyPr>
          <a:lstStyle>
            <a:lvl1pPr algn="r">
              <a:buNone/>
              <a:defRPr b="0" lang="en-CA" sz="1400" spc="-1" strike="noStrike">
                <a:latin typeface="Times New Roman"/>
              </a:defRPr>
            </a:lvl1pPr>
          </a:lstStyle>
          <a:p>
            <a:pPr algn="r">
              <a:buNone/>
            </a:pPr>
            <a:fld id="{6FB542E8-84F8-4289-9333-37CC41A19445}"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PlaceHolder 1"/>
          <p:cNvSpPr>
            <a:spLocks noGrp="1"/>
          </p:cNvSpPr>
          <p:nvPr>
            <p:ph type="sldImg"/>
          </p:nvPr>
        </p:nvSpPr>
        <p:spPr>
          <a:xfrm>
            <a:off x="406440" y="696960"/>
            <a:ext cx="6197040" cy="3485520"/>
          </a:xfrm>
          <a:prstGeom prst="rect">
            <a:avLst/>
          </a:prstGeom>
          <a:ln w="0">
            <a:noFill/>
          </a:ln>
        </p:spPr>
      </p:sp>
      <p:sp>
        <p:nvSpPr>
          <p:cNvPr id="672" name="PlaceHolder 2"/>
          <p:cNvSpPr>
            <a:spLocks noGrp="1"/>
          </p:cNvSpPr>
          <p:nvPr>
            <p:ph type="body"/>
          </p:nvPr>
        </p:nvSpPr>
        <p:spPr>
          <a:xfrm>
            <a:off x="700920" y="4415760"/>
            <a:ext cx="5606280" cy="4181400"/>
          </a:xfrm>
          <a:prstGeom prst="rect">
            <a:avLst/>
          </a:prstGeom>
          <a:noFill/>
          <a:ln w="0">
            <a:noFill/>
          </a:ln>
        </p:spPr>
        <p:txBody>
          <a:bodyPr lIns="0" rIns="0" tIns="83520" bIns="83520" anchor="t">
            <a:noAutofit/>
          </a:bodyPr>
          <a:p>
            <a:pPr marL="197640" indent="-197640">
              <a:lnSpc>
                <a:spcPct val="100000"/>
              </a:lnSpc>
              <a:buNone/>
              <a:tabLst>
                <a:tab algn="l" pos="0"/>
              </a:tabLst>
            </a:pPr>
            <a:r>
              <a:rPr b="0" lang="en-CA" sz="1000" spc="-1" strike="noStrike">
                <a:latin typeface="Arial"/>
              </a:rPr>
              <a:t>Mention the WikiBooks edition of </a:t>
            </a:r>
            <a:r>
              <a:rPr b="0" i="1" lang="en-CA" sz="1000" spc="-1" strike="noStrike">
                <a:latin typeface="Arial"/>
              </a:rPr>
              <a:t>The Devonshire Manuscript</a:t>
            </a:r>
            <a:r>
              <a:rPr b="0" lang="en-CA" sz="1000" spc="-1" strike="noStrike">
                <a:latin typeface="Arial"/>
              </a:rPr>
              <a:t>. </a:t>
            </a:r>
            <a:endParaRPr b="0" lang="en-CA" sz="1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sldImg"/>
          </p:nvPr>
        </p:nvSpPr>
        <p:spPr>
          <a:xfrm>
            <a:off x="406440" y="696960"/>
            <a:ext cx="6197040" cy="3485520"/>
          </a:xfrm>
          <a:prstGeom prst="rect">
            <a:avLst/>
          </a:prstGeom>
          <a:ln w="0">
            <a:noFill/>
          </a:ln>
        </p:spPr>
      </p:sp>
      <p:sp>
        <p:nvSpPr>
          <p:cNvPr id="674" name="PlaceHolder 2"/>
          <p:cNvSpPr>
            <a:spLocks noGrp="1"/>
          </p:cNvSpPr>
          <p:nvPr>
            <p:ph type="body"/>
          </p:nvPr>
        </p:nvSpPr>
        <p:spPr>
          <a:xfrm>
            <a:off x="700920" y="4415760"/>
            <a:ext cx="5606280" cy="4181400"/>
          </a:xfrm>
          <a:prstGeom prst="rect">
            <a:avLst/>
          </a:prstGeom>
          <a:noFill/>
          <a:ln w="0">
            <a:noFill/>
          </a:ln>
        </p:spPr>
        <p:txBody>
          <a:bodyPr lIns="0" rIns="0" tIns="83520" bIns="83520" anchor="t">
            <a:noAutofit/>
          </a:bodyPr>
          <a:p>
            <a:pPr marL="197640" indent="-197640">
              <a:lnSpc>
                <a:spcPct val="100000"/>
              </a:lnSpc>
              <a:buNone/>
              <a:tabLst>
                <a:tab algn="l" pos="0"/>
              </a:tabLst>
            </a:pPr>
            <a:r>
              <a:rPr b="0" lang="en-CA" sz="1000" spc="-1" strike="noStrike">
                <a:latin typeface="Arial"/>
              </a:rPr>
              <a:t>1516 (NYPL), 1551, 1556</a:t>
            </a:r>
            <a:endParaRPr b="0" lang="en-CA" sz="1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PlaceHolder 1"/>
          <p:cNvSpPr>
            <a:spLocks noGrp="1"/>
          </p:cNvSpPr>
          <p:nvPr>
            <p:ph type="sldImg"/>
          </p:nvPr>
        </p:nvSpPr>
        <p:spPr>
          <a:xfrm>
            <a:off x="406440" y="696960"/>
            <a:ext cx="6197040" cy="3485520"/>
          </a:xfrm>
          <a:prstGeom prst="rect">
            <a:avLst/>
          </a:prstGeom>
          <a:ln w="0">
            <a:noFill/>
          </a:ln>
        </p:spPr>
      </p:sp>
      <p:sp>
        <p:nvSpPr>
          <p:cNvPr id="676" name="PlaceHolder 2"/>
          <p:cNvSpPr>
            <a:spLocks noGrp="1"/>
          </p:cNvSpPr>
          <p:nvPr>
            <p:ph type="body"/>
          </p:nvPr>
        </p:nvSpPr>
        <p:spPr>
          <a:xfrm>
            <a:off x="700920" y="4415760"/>
            <a:ext cx="5606280" cy="4181400"/>
          </a:xfrm>
          <a:prstGeom prst="rect">
            <a:avLst/>
          </a:prstGeom>
          <a:noFill/>
          <a:ln w="0">
            <a:noFill/>
          </a:ln>
        </p:spPr>
        <p:txBody>
          <a:bodyPr lIns="0" rIns="0" tIns="83520" bIns="83520" anchor="t">
            <a:noAutofit/>
          </a:bodyPr>
          <a:p>
            <a:pPr marL="197640" indent="-197640">
              <a:lnSpc>
                <a:spcPct val="100000"/>
              </a:lnSpc>
              <a:buNone/>
              <a:tabLst>
                <a:tab algn="l" pos="0"/>
              </a:tabLst>
            </a:pPr>
            <a:r>
              <a:rPr b="0" lang="en-CA" sz="1000" spc="-1" strike="noStrike">
                <a:latin typeface="Arial"/>
              </a:rPr>
              <a:t>Hand over to Martin at the end of this slide. </a:t>
            </a:r>
            <a:endParaRPr b="0" lang="en-CA" sz="1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PlaceHolder 1"/>
          <p:cNvSpPr>
            <a:spLocks noGrp="1"/>
          </p:cNvSpPr>
          <p:nvPr>
            <p:ph type="sldImg"/>
          </p:nvPr>
        </p:nvSpPr>
        <p:spPr>
          <a:xfrm>
            <a:off x="406440" y="696960"/>
            <a:ext cx="6197040" cy="3485520"/>
          </a:xfrm>
          <a:prstGeom prst="rect">
            <a:avLst/>
          </a:prstGeom>
          <a:ln w="0">
            <a:noFill/>
          </a:ln>
        </p:spPr>
      </p:sp>
      <p:sp>
        <p:nvSpPr>
          <p:cNvPr id="678" name="PlaceHolder 2"/>
          <p:cNvSpPr>
            <a:spLocks noGrp="1"/>
          </p:cNvSpPr>
          <p:nvPr>
            <p:ph type="body"/>
          </p:nvPr>
        </p:nvSpPr>
        <p:spPr>
          <a:xfrm>
            <a:off x="700920" y="4415760"/>
            <a:ext cx="5606280" cy="4181400"/>
          </a:xfrm>
          <a:prstGeom prst="rect">
            <a:avLst/>
          </a:prstGeom>
          <a:noFill/>
          <a:ln w="0">
            <a:noFill/>
          </a:ln>
        </p:spPr>
        <p:txBody>
          <a:bodyPr lIns="0" rIns="0" tIns="83520" bIns="83520" anchor="t">
            <a:noAutofit/>
          </a:bodyPr>
          <a:p>
            <a:pPr marL="197640" indent="-197640">
              <a:lnSpc>
                <a:spcPct val="100000"/>
              </a:lnSpc>
              <a:spcBef>
                <a:spcPts val="329"/>
              </a:spcBef>
              <a:buNone/>
              <a:tabLst>
                <a:tab algn="l" pos="0"/>
              </a:tabLst>
            </a:pPr>
            <a:endParaRPr b="0" lang="en-CA" sz="1300" spc="-1" strike="noStrike">
              <a:latin typeface="Arial"/>
            </a:endParaRPr>
          </a:p>
          <a:p>
            <a:pPr marL="197640" indent="-197640">
              <a:lnSpc>
                <a:spcPct val="100000"/>
              </a:lnSpc>
              <a:buNone/>
              <a:tabLst>
                <a:tab algn="l" pos="0"/>
              </a:tabLst>
            </a:pPr>
            <a:endParaRPr b="0" lang="en-CA" sz="1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sldImg"/>
          </p:nvPr>
        </p:nvSpPr>
        <p:spPr>
          <a:xfrm>
            <a:off x="406440" y="696960"/>
            <a:ext cx="6197040" cy="3485520"/>
          </a:xfrm>
          <a:prstGeom prst="rect">
            <a:avLst/>
          </a:prstGeom>
          <a:ln w="0">
            <a:noFill/>
          </a:ln>
        </p:spPr>
      </p:sp>
      <p:sp>
        <p:nvSpPr>
          <p:cNvPr id="680" name="PlaceHolder 2"/>
          <p:cNvSpPr>
            <a:spLocks noGrp="1"/>
          </p:cNvSpPr>
          <p:nvPr>
            <p:ph type="body"/>
          </p:nvPr>
        </p:nvSpPr>
        <p:spPr>
          <a:xfrm>
            <a:off x="700920" y="4415760"/>
            <a:ext cx="5606280" cy="4181400"/>
          </a:xfrm>
          <a:prstGeom prst="rect">
            <a:avLst/>
          </a:prstGeom>
          <a:noFill/>
          <a:ln w="0">
            <a:noFill/>
          </a:ln>
        </p:spPr>
        <p:txBody>
          <a:bodyPr lIns="0" rIns="0" tIns="83520" bIns="83520" anchor="t">
            <a:noAutofit/>
          </a:bodyPr>
          <a:p>
            <a:pPr marL="197640" indent="-197640">
              <a:lnSpc>
                <a:spcPct val="100000"/>
              </a:lnSpc>
              <a:buNone/>
              <a:tabLst>
                <a:tab algn="l" pos="0"/>
              </a:tabLst>
            </a:pPr>
            <a:r>
              <a:rPr b="0" lang="en-CA" sz="1600" spc="-1" strike="noStrike">
                <a:solidFill>
                  <a:srgbClr val="000000"/>
                </a:solidFill>
                <a:latin typeface="Arial"/>
              </a:rPr>
              <a:t>e.g., all documents are “published,” all content is “complete”</a:t>
            </a:r>
            <a:endParaRPr b="0" lang="en-CA" sz="1600" spc="-1" strike="noStrike">
              <a:latin typeface="Arial"/>
            </a:endParaRPr>
          </a:p>
          <a:p>
            <a:pPr marL="197640" indent="-197640">
              <a:lnSpc>
                <a:spcPct val="100000"/>
              </a:lnSpc>
              <a:buNone/>
              <a:tabLst>
                <a:tab algn="l" pos="0"/>
              </a:tabLst>
            </a:pPr>
            <a:endParaRPr b="0" lang="en-CA" sz="1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sldImg"/>
          </p:nvPr>
        </p:nvSpPr>
        <p:spPr>
          <a:xfrm>
            <a:off x="406440" y="696960"/>
            <a:ext cx="6197040" cy="3485520"/>
          </a:xfrm>
          <a:prstGeom prst="rect">
            <a:avLst/>
          </a:prstGeom>
          <a:ln w="0">
            <a:noFill/>
          </a:ln>
        </p:spPr>
      </p:sp>
      <p:sp>
        <p:nvSpPr>
          <p:cNvPr id="682" name="PlaceHolder 2"/>
          <p:cNvSpPr>
            <a:spLocks noGrp="1"/>
          </p:cNvSpPr>
          <p:nvPr>
            <p:ph type="body"/>
          </p:nvPr>
        </p:nvSpPr>
        <p:spPr>
          <a:xfrm>
            <a:off x="700920" y="4415760"/>
            <a:ext cx="5606280" cy="4181400"/>
          </a:xfrm>
          <a:prstGeom prst="rect">
            <a:avLst/>
          </a:prstGeom>
          <a:noFill/>
          <a:ln w="0">
            <a:noFill/>
          </a:ln>
        </p:spPr>
        <p:txBody>
          <a:bodyPr lIns="0" rIns="0" tIns="83520" bIns="83520" anchor="t">
            <a:noAutofit/>
          </a:bodyPr>
          <a:p>
            <a:pPr marL="197640" indent="-197640">
              <a:lnSpc>
                <a:spcPct val="100000"/>
              </a:lnSpc>
              <a:buNone/>
              <a:tabLst>
                <a:tab algn="l" pos="0"/>
              </a:tabLst>
            </a:pPr>
            <a:r>
              <a:rPr b="0" lang="en-CA" sz="1000" spc="-1" strike="noStrike">
                <a:latin typeface="Arial"/>
              </a:rPr>
              <a:t>svn rev = “same setting of type”?</a:t>
            </a:r>
            <a:endParaRPr b="0" lang="en-CA" sz="1000" spc="-1" strike="noStrike">
              <a:latin typeface="Arial"/>
            </a:endParaRPr>
          </a:p>
          <a:p>
            <a:pPr marL="197640" indent="-197640">
              <a:lnSpc>
                <a:spcPct val="100000"/>
              </a:lnSpc>
              <a:buNone/>
              <a:tabLst>
                <a:tab algn="l" pos="0"/>
              </a:tabLst>
            </a:pPr>
            <a:endParaRPr b="0" lang="en-CA" sz="10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PlaceHolder 1"/>
          <p:cNvSpPr>
            <a:spLocks noGrp="1"/>
          </p:cNvSpPr>
          <p:nvPr>
            <p:ph type="sldImg"/>
          </p:nvPr>
        </p:nvSpPr>
        <p:spPr>
          <a:xfrm>
            <a:off x="407880" y="706320"/>
            <a:ext cx="6192000" cy="3483720"/>
          </a:xfrm>
          <a:prstGeom prst="rect">
            <a:avLst/>
          </a:prstGeom>
          <a:ln w="0">
            <a:noFill/>
          </a:ln>
        </p:spPr>
      </p:sp>
      <p:sp>
        <p:nvSpPr>
          <p:cNvPr id="684"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All your documents actually exist.</a:t>
            </a:r>
            <a:endParaRPr b="0" lang="en-CA" sz="1800" spc="-1" strike="noStrike">
              <a:latin typeface="Arial"/>
            </a:endParaRPr>
          </a:p>
          <a:p>
            <a:pPr marL="197640" indent="-197640">
              <a:lnSpc>
                <a:spcPct val="100000"/>
              </a:lnSpc>
              <a:buNone/>
              <a:tabLst>
                <a:tab algn="l" pos="0"/>
              </a:tabLst>
            </a:pPr>
            <a:r>
              <a:rPr b="0" lang="en-CA" sz="1800" spc="-1" strike="noStrike">
                <a:latin typeface="Arial"/>
              </a:rPr>
              <a:t>All your documents actually contain what they appear to contain.</a:t>
            </a:r>
            <a:endParaRPr b="0" lang="en-CA" sz="1800" spc="-1" strike="noStrike">
              <a:latin typeface="Arial"/>
            </a:endParaRPr>
          </a:p>
          <a:p>
            <a:pPr marL="197640" indent="-197640">
              <a:lnSpc>
                <a:spcPct val="100000"/>
              </a:lnSpc>
              <a:buNone/>
              <a:tabLst>
                <a:tab algn="l" pos="0"/>
              </a:tabLst>
            </a:pPr>
            <a:r>
              <a:rPr b="0" lang="en-CA" sz="1800" spc="-1" strike="noStrike">
                <a:latin typeface="Arial"/>
              </a:rPr>
              <a:t>Searching your documents will work more intuitively.</a:t>
            </a:r>
            <a:endParaRPr b="0" lang="en-CA" sz="1800" spc="-1" strike="noStrike">
              <a:latin typeface="Arial"/>
            </a:endParaRPr>
          </a:p>
          <a:p>
            <a:pPr marL="197640" indent="-197640">
              <a:lnSpc>
                <a:spcPct val="100000"/>
              </a:lnSpc>
              <a:buNone/>
              <a:tabLst>
                <a:tab algn="l" pos="0"/>
              </a:tabLst>
            </a:pPr>
            <a:r>
              <a:rPr b="0" lang="en-CA" sz="1800" spc="-1" strike="noStrike">
                <a:latin typeface="Arial"/>
              </a:rPr>
              <a:t>Each build is globally coherent, and can constitute a single edition.</a:t>
            </a:r>
            <a:endParaRPr b="0" lang="en-CA" sz="1800" spc="-1" strike="noStrike">
              <a:latin typeface="Arial"/>
            </a:endParaRPr>
          </a:p>
          <a:p>
            <a:pPr marL="197640" indent="-197640">
              <a:lnSpc>
                <a:spcPct val="100000"/>
              </a:lnSpc>
              <a:buNone/>
              <a:tabLst>
                <a:tab algn="l" pos="0"/>
              </a:tabLst>
            </a:pPr>
            <a:r>
              <a:rPr b="0" lang="en-CA" sz="1800" spc="-1" strike="noStrike">
                <a:latin typeface="Arial"/>
              </a:rPr>
              <a:t>Every document can function outside the collection.</a:t>
            </a:r>
            <a:endParaRPr b="0" lang="en-CA" sz="1800" spc="-1" strike="noStrike">
              <a:latin typeface="Arial"/>
            </a:endParaRPr>
          </a:p>
          <a:p>
            <a:pPr marL="197640" indent="-197640">
              <a:lnSpc>
                <a:spcPct val="100000"/>
              </a:lnSpc>
              <a:buNone/>
              <a:tabLst>
                <a:tab algn="l" pos="0"/>
              </a:tabLst>
            </a:pPr>
            <a:r>
              <a:rPr b="0" lang="en-CA" sz="1800" spc="-1" strike="noStrike">
                <a:latin typeface="Arial"/>
              </a:rPr>
              <a:t>Future users can take what they want, in a convenient self-contained package, in the format they need.</a:t>
            </a:r>
            <a:endParaRPr b="0" lang="en-CA" sz="1800" spc="-1" strike="noStrike">
              <a:latin typeface="Arial"/>
            </a:endParaRPr>
          </a:p>
          <a:p>
            <a:pPr marL="197640" indent="-197640">
              <a:lnSpc>
                <a:spcPct val="100000"/>
              </a:lnSpc>
              <a:buNone/>
              <a:tabLst>
                <a:tab algn="l" pos="0"/>
              </a:tabLst>
            </a:pPr>
            <a:r>
              <a:rPr b="0" lang="en-CA" sz="1800" spc="-1" strike="noStrike">
                <a:latin typeface="Arial"/>
              </a:rPr>
              <a:t>Everything works without a web server.</a:t>
            </a:r>
            <a:endParaRPr b="0" lang="en-CA" sz="18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PlaceHolder 1"/>
          <p:cNvSpPr>
            <a:spLocks noGrp="1"/>
          </p:cNvSpPr>
          <p:nvPr>
            <p:ph type="sldImg"/>
          </p:nvPr>
        </p:nvSpPr>
        <p:spPr>
          <a:xfrm>
            <a:off x="407880" y="706320"/>
            <a:ext cx="6192000" cy="3483720"/>
          </a:xfrm>
          <a:prstGeom prst="rect">
            <a:avLst/>
          </a:prstGeom>
          <a:ln w="0">
            <a:noFill/>
          </a:ln>
        </p:spPr>
      </p:sp>
      <p:sp>
        <p:nvSpPr>
          <p:cNvPr id="686"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We assume that your website consists of HTML5 documents which are all well-formed XML in the XHTML namespace. If they're not, then we can't process them. </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So if your documents are HTML tag soup, you'll have to clean them up and fix them first. But that's a good thing anyway.</a:t>
            </a:r>
            <a:endParaRPr b="0" lang="en-CA" sz="18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PlaceHolder 1"/>
          <p:cNvSpPr>
            <a:spLocks noGrp="1"/>
          </p:cNvSpPr>
          <p:nvPr>
            <p:ph type="sldImg"/>
          </p:nvPr>
        </p:nvSpPr>
        <p:spPr>
          <a:xfrm>
            <a:off x="407880" y="706320"/>
            <a:ext cx="6192000" cy="3483720"/>
          </a:xfrm>
          <a:prstGeom prst="rect">
            <a:avLst/>
          </a:prstGeom>
          <a:ln w="0">
            <a:noFill/>
          </a:ln>
        </p:spPr>
      </p:sp>
      <p:sp>
        <p:nvSpPr>
          <p:cNvPr id="688"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You need to add one new page to your site: the search page. We prefer that you add that page so that you can ensure that it matches the style of your site. </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The only thing that must be in it is a single div element with the id "staticSearch". Our build process will put the search functionality into that div. If that div already has stuff in it, then it will be emptied first.</a:t>
            </a:r>
            <a:endParaRPr b="0" lang="en-CA" sz="18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sldImg"/>
          </p:nvPr>
        </p:nvSpPr>
        <p:spPr>
          <a:xfrm>
            <a:off x="407880" y="706320"/>
            <a:ext cx="6192000" cy="3483720"/>
          </a:xfrm>
          <a:prstGeom prst="rect">
            <a:avLst/>
          </a:prstGeom>
          <a:ln w="0">
            <a:noFill/>
          </a:ln>
        </p:spPr>
      </p:sp>
      <p:sp>
        <p:nvSpPr>
          <p:cNvPr id="690"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If you only want a text search, then that's all you have to do. But if you also want some search filters, such as dates or document types, then you'll need to add the information required for those filters into the metadata of your HTML files. </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Here you see a document type filter element, which specifies that the document containing it falls into the "Poems" category.</a:t>
            </a:r>
            <a:endParaRPr b="0" lang="en-CA" sz="18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PlaceHolder 1"/>
          <p:cNvSpPr>
            <a:spLocks noGrp="1"/>
          </p:cNvSpPr>
          <p:nvPr>
            <p:ph type="sldImg"/>
          </p:nvPr>
        </p:nvSpPr>
        <p:spPr>
          <a:xfrm>
            <a:off x="407880" y="706320"/>
            <a:ext cx="6192000" cy="3483720"/>
          </a:xfrm>
          <a:prstGeom prst="rect">
            <a:avLst/>
          </a:prstGeom>
          <a:ln w="0">
            <a:noFill/>
          </a:ln>
        </p:spPr>
      </p:sp>
      <p:sp>
        <p:nvSpPr>
          <p:cNvPr id="692"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Next, you need to create a simple XML file to specify the parameters you want to apply to your search. This is covered in our documentation, and there is a schema to validate it so that you know you've got it right. </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That document tells the staticSearch build process where your HTML files are and where the search page is, and it also allows you to configure things like weighting, so you can specify for example that hits in headings count more heavily than hits inside paragraphs.</a:t>
            </a:r>
            <a:endParaRPr b="0" lang="en-CA" sz="18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PlaceHolder 1"/>
          <p:cNvSpPr>
            <a:spLocks noGrp="1"/>
          </p:cNvSpPr>
          <p:nvPr>
            <p:ph type="sldImg"/>
          </p:nvPr>
        </p:nvSpPr>
        <p:spPr>
          <a:xfrm>
            <a:off x="407880" y="706320"/>
            <a:ext cx="6192000" cy="3483720"/>
          </a:xfrm>
          <a:prstGeom prst="rect">
            <a:avLst/>
          </a:prstGeom>
          <a:ln w="0">
            <a:noFill/>
          </a:ln>
        </p:spPr>
      </p:sp>
      <p:sp>
        <p:nvSpPr>
          <p:cNvPr id="694"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So you have your HTML collection with its search page and your configuration file.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You run the staticSearch build process (which requires Ant). This is what happens:</a:t>
            </a:r>
            <a:endParaRPr b="0" lang="en-CA" sz="18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PlaceHolder 1"/>
          <p:cNvSpPr>
            <a:spLocks noGrp="1"/>
          </p:cNvSpPr>
          <p:nvPr>
            <p:ph type="sldImg"/>
          </p:nvPr>
        </p:nvSpPr>
        <p:spPr>
          <a:xfrm>
            <a:off x="407880" y="706320"/>
            <a:ext cx="6192000" cy="3483720"/>
          </a:xfrm>
          <a:prstGeom prst="rect">
            <a:avLst/>
          </a:prstGeom>
          <a:ln w="0">
            <a:noFill/>
          </a:ln>
        </p:spPr>
      </p:sp>
      <p:sp>
        <p:nvSpPr>
          <p:cNvPr id="696"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Based on the configuration file, the XSLT processes your document collection. It doesn't modify the original documents (other than the search page); it creates temporary copies and manipulates those.</a:t>
            </a:r>
            <a:endParaRPr b="0" lang="en-CA" sz="18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sldImg"/>
          </p:nvPr>
        </p:nvSpPr>
        <p:spPr>
          <a:xfrm>
            <a:off x="407880" y="706320"/>
            <a:ext cx="6192000" cy="3483720"/>
          </a:xfrm>
          <a:prstGeom prst="rect">
            <a:avLst/>
          </a:prstGeom>
          <a:ln w="0">
            <a:noFill/>
          </a:ln>
        </p:spPr>
      </p:sp>
      <p:sp>
        <p:nvSpPr>
          <p:cNvPr id="698"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It analyzes all the text in the documents, applies stemming to the words, and creates a large number of small JSON files. </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Each JSON file contains information about one token – all the documents that contain that token, and keyword-in-context fragments for each instance.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The JSON file is named after the token it contains. This will be important later.</a:t>
            </a:r>
            <a:endParaRPr b="0" lang="en-CA" sz="18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sldImg"/>
          </p:nvPr>
        </p:nvSpPr>
        <p:spPr>
          <a:xfrm>
            <a:off x="407880" y="706320"/>
            <a:ext cx="6192000" cy="3483720"/>
          </a:xfrm>
          <a:prstGeom prst="rect">
            <a:avLst/>
          </a:prstGeom>
          <a:ln w="0">
            <a:noFill/>
          </a:ln>
        </p:spPr>
      </p:sp>
      <p:sp>
        <p:nvSpPr>
          <p:cNvPr id="700"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The process also creates a JSON file for each of the filters found on the site, mapping documents to filter values.</a:t>
            </a:r>
            <a:endParaRPr b="0" lang="en-CA" sz="18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PlaceHolder 1"/>
          <p:cNvSpPr>
            <a:spLocks noGrp="1"/>
          </p:cNvSpPr>
          <p:nvPr>
            <p:ph type="sldImg"/>
          </p:nvPr>
        </p:nvSpPr>
        <p:spPr>
          <a:xfrm>
            <a:off x="407880" y="706320"/>
            <a:ext cx="6192000" cy="3483720"/>
          </a:xfrm>
          <a:prstGeom prst="rect">
            <a:avLst/>
          </a:prstGeom>
          <a:ln w="0">
            <a:noFill/>
          </a:ln>
        </p:spPr>
      </p:sp>
      <p:sp>
        <p:nvSpPr>
          <p:cNvPr id="702"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Finally, the build process modifies the search page you created to insert the HTML, JavaScript and CSS it needs to do searches.</a:t>
            </a:r>
            <a:endParaRPr b="0" lang="en-CA" sz="18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sldImg"/>
          </p:nvPr>
        </p:nvSpPr>
        <p:spPr>
          <a:xfrm>
            <a:off x="407880" y="706320"/>
            <a:ext cx="6192000" cy="3483720"/>
          </a:xfrm>
          <a:prstGeom prst="rect">
            <a:avLst/>
          </a:prstGeom>
          <a:ln w="0">
            <a:noFill/>
          </a:ln>
        </p:spPr>
      </p:sp>
      <p:sp>
        <p:nvSpPr>
          <p:cNvPr id="704"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This is what a JSON file for a single token looks like.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This token is for the stemmed form "unprofit".</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It appears in two documents in the collection, once as "unprofitably" and once as "unprofitable".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A keyword-in-context fragment is stored for each instance.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Note that KWICs are optional; they take up more disk space, of course, so for a large collection you might turn them off or constrain their numbers in the configuration file.</a:t>
            </a:r>
            <a:endParaRPr b="0" lang="en-CA" sz="18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sldImg"/>
          </p:nvPr>
        </p:nvSpPr>
        <p:spPr>
          <a:xfrm>
            <a:off x="407880" y="706320"/>
            <a:ext cx="6192000" cy="3483720"/>
          </a:xfrm>
          <a:prstGeom prst="rect">
            <a:avLst/>
          </a:prstGeom>
          <a:ln w="0">
            <a:noFill/>
          </a:ln>
        </p:spPr>
      </p:sp>
      <p:sp>
        <p:nvSpPr>
          <p:cNvPr id="706"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This is what a JSON filter file looks like.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This is for a boolean (true/false) filter called "Unsigned", meaning (in this case) that a poem appears in a publication without a signature.</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It lists five poems which match this criterion. (This is a simplified version, of course; there are many poems in this particular collection which are unsigned.)</a:t>
            </a:r>
            <a:endParaRPr b="0" lang="en-CA" sz="18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PlaceHolder 1"/>
          <p:cNvSpPr>
            <a:spLocks noGrp="1"/>
          </p:cNvSpPr>
          <p:nvPr>
            <p:ph type="sldImg"/>
          </p:nvPr>
        </p:nvSpPr>
        <p:spPr>
          <a:xfrm>
            <a:off x="407880" y="706320"/>
            <a:ext cx="6192000" cy="3483720"/>
          </a:xfrm>
          <a:prstGeom prst="rect">
            <a:avLst/>
          </a:prstGeom>
          <a:ln w="0">
            <a:noFill/>
          </a:ln>
        </p:spPr>
      </p:sp>
      <p:sp>
        <p:nvSpPr>
          <p:cNvPr id="708"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All those JSON files are added into your website, along with the modified search page, and you can now use the search function.</a:t>
            </a:r>
            <a:endParaRPr b="0" lang="en-CA" sz="1800" spc="-1" strike="noStrike">
              <a:latin typeface="Arial"/>
            </a:endParaRPr>
          </a:p>
          <a:p>
            <a:pPr marL="197640" indent="-197640">
              <a:lnSpc>
                <a:spcPct val="100000"/>
              </a:lnSpc>
              <a:buNone/>
              <a:tabLst>
                <a:tab algn="l" pos="0"/>
              </a:tabLst>
            </a:pPr>
            <a:endParaRPr b="0" lang="en-CA" sz="1800" spc="-1" strike="noStrike">
              <a:latin typeface="Arial"/>
            </a:endParaRPr>
          </a:p>
          <a:p>
            <a:pPr marL="197640" indent="-197640">
              <a:lnSpc>
                <a:spcPct val="100000"/>
              </a:lnSpc>
              <a:buNone/>
              <a:tabLst>
                <a:tab algn="l" pos="0"/>
              </a:tabLst>
            </a:pPr>
            <a:r>
              <a:rPr b="0" lang="en-CA" sz="1800" spc="-1" strike="noStrike">
                <a:latin typeface="Arial"/>
              </a:rPr>
              <a:t>If the search page had to retrieve all the thousands of little token files created by the build process, it would take forever. But it doesn't; it only needs to retrieve the ones that are needed for each specific search.</a:t>
            </a:r>
            <a:endParaRPr b="0" lang="en-CA" sz="18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sldImg"/>
          </p:nvPr>
        </p:nvSpPr>
        <p:spPr>
          <a:xfrm>
            <a:off x="407880" y="706320"/>
            <a:ext cx="6192000" cy="3483720"/>
          </a:xfrm>
          <a:prstGeom prst="rect">
            <a:avLst/>
          </a:prstGeom>
          <a:ln w="0">
            <a:noFill/>
          </a:ln>
        </p:spPr>
      </p:sp>
      <p:sp>
        <p:nvSpPr>
          <p:cNvPr id="710"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So if you type the word "unprofitable" into the search page and initiate a search, this is what happens:</a:t>
            </a:r>
            <a:endParaRPr b="0" lang="en-CA" sz="18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Img"/>
          </p:nvPr>
        </p:nvSpPr>
        <p:spPr>
          <a:xfrm>
            <a:off x="407880" y="706320"/>
            <a:ext cx="6192000" cy="3483720"/>
          </a:xfrm>
          <a:prstGeom prst="rect">
            <a:avLst/>
          </a:prstGeom>
          <a:ln w="0">
            <a:noFill/>
          </a:ln>
        </p:spPr>
      </p:sp>
      <p:sp>
        <p:nvSpPr>
          <p:cNvPr id="712"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First, that word is stemmed to get the token "unprofit" (there is a JavaScript implementation of the stemmer as well as the XSLT implementation that creates the token files).</a:t>
            </a:r>
            <a:endParaRPr b="0" lang="en-CA" sz="18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sldImg"/>
          </p:nvPr>
        </p:nvSpPr>
        <p:spPr>
          <a:xfrm>
            <a:off x="407880" y="706320"/>
            <a:ext cx="6192000" cy="3483720"/>
          </a:xfrm>
          <a:prstGeom prst="rect">
            <a:avLst/>
          </a:prstGeom>
          <a:ln w="0">
            <a:noFill/>
          </a:ln>
        </p:spPr>
      </p:sp>
      <p:sp>
        <p:nvSpPr>
          <p:cNvPr id="714"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From that token, it infers the name of the JSON token file that it needs to retrieve for this search.</a:t>
            </a:r>
            <a:endParaRPr b="0" lang="en-CA" sz="18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sldImg"/>
          </p:nvPr>
        </p:nvSpPr>
        <p:spPr>
          <a:xfrm>
            <a:off x="407880" y="706320"/>
            <a:ext cx="6192000" cy="3483720"/>
          </a:xfrm>
          <a:prstGeom prst="rect">
            <a:avLst/>
          </a:prstGeom>
          <a:ln w="0">
            <a:noFill/>
          </a:ln>
        </p:spPr>
      </p:sp>
      <p:sp>
        <p:nvSpPr>
          <p:cNvPr id="716"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It does the same for any other words typed into the search box, and also identifies any filters that have been applied to the search, so that it can retrieve the appropriate filter JSON files. Then it gets those files (assuming it doesn't have them already from a previous search).</a:t>
            </a:r>
            <a:endParaRPr b="0" lang="en-CA" sz="18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407880" y="706320"/>
            <a:ext cx="6192000" cy="3483720"/>
          </a:xfrm>
          <a:prstGeom prst="rect">
            <a:avLst/>
          </a:prstGeom>
          <a:ln w="0">
            <a:noFill/>
          </a:ln>
        </p:spPr>
      </p:sp>
      <p:sp>
        <p:nvSpPr>
          <p:cNvPr id="718"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Once the JSON is all retrieved, it compiles the hits from the tokens and filters the results...</a:t>
            </a:r>
            <a:endParaRPr b="0" lang="en-CA" sz="18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sldImg"/>
          </p:nvPr>
        </p:nvSpPr>
        <p:spPr>
          <a:xfrm>
            <a:off x="407880" y="706320"/>
            <a:ext cx="6192000" cy="3483720"/>
          </a:xfrm>
          <a:prstGeom prst="rect">
            <a:avLst/>
          </a:prstGeom>
          <a:ln w="0">
            <a:noFill/>
          </a:ln>
        </p:spPr>
      </p:sp>
      <p:sp>
        <p:nvSpPr>
          <p:cNvPr id="720" name="PlaceHolder 2"/>
          <p:cNvSpPr>
            <a:spLocks noGrp="1"/>
          </p:cNvSpPr>
          <p:nvPr>
            <p:ph type="body"/>
          </p:nvPr>
        </p:nvSpPr>
        <p:spPr>
          <a:xfrm>
            <a:off x="700920" y="4415760"/>
            <a:ext cx="5607000" cy="4182120"/>
          </a:xfrm>
          <a:prstGeom prst="rect">
            <a:avLst/>
          </a:prstGeom>
          <a:noFill/>
          <a:ln w="0">
            <a:noFill/>
          </a:ln>
        </p:spPr>
        <p:txBody>
          <a:bodyPr lIns="0" rIns="0" tIns="0" bIns="0" anchor="t">
            <a:noAutofit/>
          </a:bodyPr>
          <a:p>
            <a:pPr marL="197640" indent="-197640">
              <a:lnSpc>
                <a:spcPct val="100000"/>
              </a:lnSpc>
              <a:buNone/>
              <a:tabLst>
                <a:tab algn="l" pos="0"/>
              </a:tabLst>
            </a:pPr>
            <a:r>
              <a:rPr b="0" lang="en-CA" sz="1800" spc="-1" strike="noStrike">
                <a:latin typeface="Arial"/>
              </a:rPr>
              <a:t>...and it displays the results for the user, providing keyword-in-context matches if it's been configured to do that.</a:t>
            </a:r>
            <a:endParaRPr b="0" lang="en-CA" sz="18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0220FC0B-B967-4180-9487-7B044F42B9D4}"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1"/>
          </p:nvPr>
        </p:nvSpPr>
        <p:spPr/>
        <p:txBody>
          <a:bodyPr/>
          <a:p>
            <a:fld id="{6E8C3B5E-9477-40E8-93B8-CF82F3CF6EF8}" type="slidenum">
              <a:t>&lt;#&gt;</a:t>
            </a:fld>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4AC9DDBC-C6A2-4044-9CA2-6C8E05EC9554}" type="slidenum">
              <a:t>&lt;#&gt;</a:t>
            </a:fld>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6ECF8116-1D2B-4EEC-9AE2-8C98B4D58E79}" type="slidenum">
              <a:t>&lt;#&gt;</a:t>
            </a:fld>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2ED7A5EE-1E7C-4F11-A4D9-E7D089B50600}" type="slidenum">
              <a:t>&lt;#&gt;</a:t>
            </a:fld>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5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622D5C32-4AE3-489B-918F-CB29EA97E18B}" type="slidenum">
              <a:t>&lt;#&gt;</a:t>
            </a:fld>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2C38DFD7-8FA0-4135-BE88-A800F0FA9739}" type="slidenum">
              <a:t>&lt;#&gt;</a:t>
            </a:fld>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FB64B8C8-DC9A-4D6E-88DB-49C658BEA9C5}" type="slidenum">
              <a:t>&lt;#&gt;</a:t>
            </a:fld>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739DA219-4C2A-44C4-9C0E-2AD848342C0A}" type="slidenum">
              <a:t>&lt;#&gt;</a:t>
            </a:fld>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3F525F1E-820D-4C5B-9328-56B69361AB38}" type="slidenum">
              <a:t>&lt;#&gt;</a:t>
            </a:fld>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FC47A587-A7C5-41FC-AFB8-9C64E7DB9AF8}" type="slidenum">
              <a:t>&lt;#&gt;</a:t>
            </a:fld>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9"/>
          </p:nvPr>
        </p:nvSpPr>
        <p:spPr/>
        <p:txBody>
          <a:bodyPr/>
          <a:p>
            <a:fld id="{E6720237-20B0-4D2B-ADEB-CA96302B1A64}" type="slidenum">
              <a:t>&lt;#&gt;</a:t>
            </a:fld>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sldNum" idx="1"/>
          </p:nvPr>
        </p:nvSpPr>
        <p:spPr/>
        <p:txBody>
          <a:bodyPr/>
          <a:p>
            <a:fld id="{CE790DA3-DB51-48B7-ACF2-2F56ABE0D7AD}" type="slidenum">
              <a:t>&lt;#&gt;</a:t>
            </a:fld>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8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B44ECF4E-B7FD-491C-8F2C-7C95048F054A}" type="slidenum">
              <a:t>&lt;#&gt;</a:t>
            </a:fld>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8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71BC9A6A-B549-41D5-9A24-EE9AE6952015}" type="slidenum">
              <a:t>&lt;#&gt;</a:t>
            </a:fld>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31C69D90-875B-49EB-91D0-7ACAFF18D2AB}" type="slidenum">
              <a:t>&lt;#&gt;</a:t>
            </a:fld>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20CB4AB2-B6E7-4B93-9AB1-9259FFA0E973}" type="slidenum">
              <a:t>&lt;#&gt;</a:t>
            </a:fld>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AB88522F-01E8-4DA5-873E-6A201C252582}" type="slidenum">
              <a:t>&lt;#&gt;</a:t>
            </a:fld>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B00D43B0-95E7-48A4-8AAD-343CD01AB1D0}" type="slidenum">
              <a:t>&lt;#&gt;</a:t>
            </a:fld>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AEE415E1-7572-4431-9AE8-B5F16833DD80}" type="slidenum">
              <a:t>&lt;#&gt;</a:t>
            </a:fld>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60A1D5CB-8115-4E46-BEC2-B367252DD54A}" type="slidenum">
              <a:t>&lt;#&gt;</a:t>
            </a:fld>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170C5F43-E6A1-4EF4-B742-AB0A5370C61B}" type="slidenum">
              <a:t>&lt;#&gt;</a:t>
            </a:fld>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8"/>
          </p:nvPr>
        </p:nvSpPr>
        <p:spPr/>
        <p:txBody>
          <a:bodyPr/>
          <a:p>
            <a:r>
              <a:t>Footer</a:t>
            </a:r>
          </a:p>
        </p:txBody>
      </p:sp>
      <p:sp>
        <p:nvSpPr>
          <p:cNvPr id="8" name="PlaceHolder 7"/>
          <p:cNvSpPr>
            <a:spLocks noGrp="1"/>
          </p:cNvSpPr>
          <p:nvPr>
            <p:ph type="sldNum" idx="19"/>
          </p:nvPr>
        </p:nvSpPr>
        <p:spPr/>
        <p:txBody>
          <a:bodyPr/>
          <a:p>
            <a:fld id="{295F02CA-DC43-4200-92B9-C0600D46E629}" type="slidenum">
              <a:t>&lt;#&gt;</a:t>
            </a:fld>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sldNum" idx="1"/>
          </p:nvPr>
        </p:nvSpPr>
        <p:spPr/>
        <p:txBody>
          <a:bodyPr/>
          <a:p>
            <a:fld id="{899ECD24-D3C4-41A0-9B88-24037A797A11}" type="slidenum">
              <a:t>&lt;#&gt;</a:t>
            </a:fld>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1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8"/>
          </p:nvPr>
        </p:nvSpPr>
        <p:spPr/>
        <p:txBody>
          <a:bodyPr/>
          <a:p>
            <a:r>
              <a:t>Footer</a:t>
            </a:r>
          </a:p>
        </p:txBody>
      </p:sp>
      <p:sp>
        <p:nvSpPr>
          <p:cNvPr id="10" name="PlaceHolder 9"/>
          <p:cNvSpPr>
            <a:spLocks noGrp="1"/>
          </p:cNvSpPr>
          <p:nvPr>
            <p:ph type="sldNum" idx="19"/>
          </p:nvPr>
        </p:nvSpPr>
        <p:spPr/>
        <p:txBody>
          <a:bodyPr/>
          <a:p>
            <a:fld id="{2B76960F-7A0C-4333-91B5-BDDC0BD5D81E}" type="slidenum">
              <a:t>&lt;#&gt;</a:t>
            </a:fld>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6726AE05-7453-4775-B96D-1D0A0FF16D31}" type="slidenum">
              <a:t>&lt;#&gt;</a:t>
            </a:fld>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2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BCAB92FB-7FE2-4C0D-90A4-31B00ECCE193}" type="slidenum">
              <a:t>&lt;#&gt;</a:t>
            </a:fld>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6207FBA3-5D37-4591-BDDE-7A097AC1269F}" type="slidenum">
              <a:t>&lt;#&gt;</a:t>
            </a:fld>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76086D61-7841-4BDD-BD80-8BCB23D05340}" type="slidenum">
              <a:t>&lt;#&gt;</a:t>
            </a:fld>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80C92D26-5EC4-43B0-818E-95BA42D9BEA0}" type="slidenum">
              <a:t>&lt;#&gt;</a:t>
            </a:fld>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F08B2015-120C-4083-A355-A1A98C9C9E2F}" type="slidenum">
              <a:t>&lt;#&gt;</a:t>
            </a:fld>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3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F36B7ED9-5D00-419D-9B5E-60CC72119DA3}" type="slidenum">
              <a:t>&lt;#&gt;</a:t>
            </a:fld>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86563735-D3F3-45DA-9B90-47719C54A4F2}" type="slidenum">
              <a:t>&lt;#&gt;</a:t>
            </a:fld>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8056C514-1BAB-4F2D-B1B7-FD12FB703B28}" type="slidenum">
              <a:t>&lt;#&gt;</a:t>
            </a:fld>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9DED711-2B4D-4A4E-BA54-9E96EF2EF503}" type="slidenum">
              <a:t>&lt;#&gt;</a:t>
            </a:fld>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91842EBF-F52D-484B-8FB5-295BB70D5F4F}" type="slidenum">
              <a:t>&lt;#&gt;</a:t>
            </a:fld>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0"/>
          </p:nvPr>
        </p:nvSpPr>
        <p:spPr/>
        <p:txBody>
          <a:bodyPr/>
          <a:p>
            <a:r>
              <a:t>Footer</a:t>
            </a:r>
          </a:p>
        </p:txBody>
      </p:sp>
      <p:sp>
        <p:nvSpPr>
          <p:cNvPr id="8" name="PlaceHolder 7"/>
          <p:cNvSpPr>
            <a:spLocks noGrp="1"/>
          </p:cNvSpPr>
          <p:nvPr>
            <p:ph type="sldNum" idx="21"/>
          </p:nvPr>
        </p:nvSpPr>
        <p:spPr/>
        <p:txBody>
          <a:bodyPr/>
          <a:p>
            <a:fld id="{1A14BA21-E5BC-45F7-AE6F-FD0409338FC1}" type="slidenum">
              <a:t>&lt;#&gt;</a:t>
            </a:fld>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0"/>
          </p:nvPr>
        </p:nvSpPr>
        <p:spPr/>
        <p:txBody>
          <a:bodyPr/>
          <a:p>
            <a:r>
              <a:t>Footer</a:t>
            </a:r>
          </a:p>
        </p:txBody>
      </p:sp>
      <p:sp>
        <p:nvSpPr>
          <p:cNvPr id="10" name="PlaceHolder 9"/>
          <p:cNvSpPr>
            <a:spLocks noGrp="1"/>
          </p:cNvSpPr>
          <p:nvPr>
            <p:ph type="sldNum" idx="21"/>
          </p:nvPr>
        </p:nvSpPr>
        <p:spPr/>
        <p:txBody>
          <a:bodyPr/>
          <a:p>
            <a:fld id="{9913A867-EBD7-4270-A851-B4EB6B174BAF}" type="slidenum">
              <a:t>&lt;#&gt;</a:t>
            </a:fld>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CB5B299F-3142-4755-B1DB-3ACD571D2BAF}" type="slidenum">
              <a:t>&lt;#&gt;</a:t>
            </a:fld>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7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EB487B95-30F5-4A6B-A387-EF39E97FA06A}" type="slidenum">
              <a:t>&lt;#&gt;</a:t>
            </a:fld>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7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25FCFE4E-EC56-4296-8C5F-DD04FC1A1C6A}" type="slidenum">
              <a:t>&lt;#&gt;</a:t>
            </a:fld>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7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A8F16C15-E480-4D99-BFEF-455FDC7A716F}" type="slidenum">
              <a:t>&lt;#&gt;</a:t>
            </a:fld>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6CCAFEEF-CC88-4789-BD35-F522314D6124}" type="slidenum">
              <a:t>&lt;#&gt;</a:t>
            </a:fld>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D47286AC-FD61-4EAB-8A96-CE9CB9AECC11}" type="slidenum">
              <a:t>&lt;#&gt;</a:t>
            </a:fld>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5DB8D2D3-C9C2-4C41-A5D7-562B58FCFA3A}"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7D6F0AA-A41E-4116-B663-4D3404D2832B}" type="slidenum">
              <a:t>&lt;#&gt;</a:t>
            </a:fld>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088DC189-A929-4C07-AE4A-304935E2950D}" type="slidenum">
              <a:t>&lt;#&gt;</a:t>
            </a:fld>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8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1A28EABA-1A73-48DD-9407-AD54BB12EBA6}" type="slidenum">
              <a:t>&lt;#&gt;</a:t>
            </a:fld>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32BB2E37-2F7C-4708-B8BA-CFCF7BF08631}" type="slidenum">
              <a:t>&lt;#&gt;</a:t>
            </a:fld>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95311DB7-D00E-475A-A262-18F6E137EEA5}" type="slidenum">
              <a:t>&lt;#&gt;</a:t>
            </a:fld>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7B9B63D7-E55B-4BDC-B15E-7F71FC1E59A7}"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505BCCD-191E-4BA0-A794-3BBF5A79DE75}"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4A653792-513D-4776-B2C8-B7C385049C77}"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2C76BBB-3D44-4971-99CA-47F371E5F309}"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FC1F76D3-ECFE-4EF4-821F-E7D1F723407E}"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A0B708C-9A1A-4E60-A64A-AFC681B7C613}"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sldNum" idx="1"/>
          </p:nvPr>
        </p:nvSpPr>
        <p:spPr/>
        <p:txBody>
          <a:bodyPr/>
          <a:p>
            <a:fld id="{A377189E-28F1-414E-AFF0-AF1F7F63EA2F}"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F87834F-36DA-4A66-9839-194B1E920E0B}"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C6030AF-9612-4707-BC29-94BE282399DD}"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8EDD4A1-49CC-4FED-9DA4-A4E16D011CEA}"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FB9157CD-D26C-41FD-A2B8-9C6BB58BBCE4}"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432F78AB-7596-4CED-AE96-E86F561FC653}"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4A80C06-69CF-421D-989F-404BB7F1FAE0}"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549C67A-B1FC-4F42-BA5E-278EEA808544}"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B675497-2AAE-49C4-A8AE-B94C14863070}"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5A9EFA5D-37EE-410C-999B-C8429CD7B7E2}"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66CEC1B-9735-4382-97D0-613CC5449881}"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sldNum" idx="1"/>
          </p:nvPr>
        </p:nvSpPr>
        <p:spPr/>
        <p:txBody>
          <a:bodyPr/>
          <a:p>
            <a:fld id="{9B203FD5-30B0-4451-99EE-19BDA4BF6D07}"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D3B2CD3-889C-47F7-8263-BDA14D97F2ED}"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83454A5-A0A6-4D96-BDB5-5DF47C631C8B}"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0760C86-95C1-4AD1-A83D-B8388A9A983E}"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FF916D2-F9FB-452E-9302-6EE2E1920745}"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4F24E65-C2F7-43AE-B87F-1CBFB3631C53}"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68C39051-F1EF-4EF4-8F7A-7C7069CE2E01}"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B05832A6-7B2E-4B89-AC54-9CC673D88A8B}"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7"/>
          </p:nvPr>
        </p:nvSpPr>
        <p:spPr/>
        <p:txBody>
          <a:bodyPr/>
          <a:p>
            <a:fld id="{F07A8708-3C53-467C-BB68-1E145D71634D}"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9862A2A3-4B6F-4FE5-BD6C-2952C0D82DC1}"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39974D0D-11E7-41AE-8BB8-A11297273644}"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1"/>
          </p:nvPr>
        </p:nvSpPr>
        <p:spPr/>
        <p:txBody>
          <a:bodyPr/>
          <a:p>
            <a:fld id="{B59AAA45-97EF-4B3D-8447-B84FBB42BD47}"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66492315-32E2-45B9-BA08-6EE4E79E9C4F}"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54AF171F-1C01-4A85-A376-F081BBF2A67B}"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3FBE1796-3567-4EB9-AA40-7E499EEBB716}"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4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EB67729C-0431-44E8-A93C-939F047777C0}"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4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601CDA4A-E211-4B17-B868-AA10197EBD94}"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228F69AB-0FD7-4FBA-9A88-8C171CC4F028}"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C0305B2D-62A6-41AE-9747-FA0C0D85F8C7}"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6"/>
          </p:nvPr>
        </p:nvSpPr>
        <p:spPr/>
        <p:txBody>
          <a:bodyPr/>
          <a:p>
            <a:r>
              <a:t>Footer</a:t>
            </a:r>
          </a:p>
        </p:txBody>
      </p:sp>
      <p:sp>
        <p:nvSpPr>
          <p:cNvPr id="8" name="PlaceHolder 7"/>
          <p:cNvSpPr>
            <a:spLocks noGrp="1"/>
          </p:cNvSpPr>
          <p:nvPr>
            <p:ph type="sldNum" idx="7"/>
          </p:nvPr>
        </p:nvSpPr>
        <p:spPr/>
        <p:txBody>
          <a:bodyPr/>
          <a:p>
            <a:fld id="{876BF69F-7F22-4BB3-BE67-FCCEDFECAF64}"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6"/>
          </p:nvPr>
        </p:nvSpPr>
        <p:spPr/>
        <p:txBody>
          <a:bodyPr/>
          <a:p>
            <a:r>
              <a:t>Footer</a:t>
            </a:r>
          </a:p>
        </p:txBody>
      </p:sp>
      <p:sp>
        <p:nvSpPr>
          <p:cNvPr id="10" name="PlaceHolder 9"/>
          <p:cNvSpPr>
            <a:spLocks noGrp="1"/>
          </p:cNvSpPr>
          <p:nvPr>
            <p:ph type="sldNum" idx="7"/>
          </p:nvPr>
        </p:nvSpPr>
        <p:spPr/>
        <p:txBody>
          <a:bodyPr/>
          <a:p>
            <a:fld id="{EE816AA8-16B1-40E2-BBB6-CD64461F902E}"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4E2D8979-347E-4B2F-B9C6-26E05D0D5BD8}"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sldNum" idx="1"/>
          </p:nvPr>
        </p:nvSpPr>
        <p:spPr/>
        <p:txBody>
          <a:bodyPr/>
          <a:p>
            <a:fld id="{426673D3-CF91-4EF2-8ABD-98AE73D15022}"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661F4CFB-0B84-4E5A-A5BC-F8E0243BA205}"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F3920FFD-C1ED-4BAA-A11D-0AA1318B59CD}"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8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58CED7E6-CDA7-4C42-867C-B0BC8FB5306B}"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B991B53F-5AEF-4499-86D7-F01D0C0C009D}"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4C9A29A6-3B32-436F-BA08-FAF8FA240A64}"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8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BB39F957-FEBD-44CE-B961-0C1B87DDCB36}"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99DE5D49-C893-4306-9B82-BC69F814572A}"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3087B1FB-93E1-43F3-AC2F-A981DA0D84D9}"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4402F967-9B98-44D0-890F-5E1AB7F3FF33}"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8C2E68C9-8DD6-489F-BC90-DB893B88E589}"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sldNum" idx="1"/>
          </p:nvPr>
        </p:nvSpPr>
        <p:spPr/>
        <p:txBody>
          <a:bodyPr/>
          <a:p>
            <a:fld id="{15D775C1-0143-449A-9A65-A92656962D15}" type="slidenum">
              <a:t>&lt;#&gt;</a:t>
            </a:fld>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1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D78F2DAD-4C86-4A04-810D-973AF3D05C46}"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2CFF060F-812C-4AF3-BAFC-7828843D2704}"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1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E3BD3A58-0ED8-4444-B2C2-D9F7EE3AC2F1}"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EE851BB5-3863-4100-9888-5BF92BC92E32}"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2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717DD3F6-9C82-4B71-8E12-1B5BDEA33024}"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D40373D7-D4FE-4A42-BDF0-3E189A40941C}"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A28B3FE6-87C5-4CC3-8896-54146AAE0F87}"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3A39E48B-FD9E-4205-9C63-D9791B7B02CD}"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3D3B2AAB-F66B-418D-B2B1-1781CF8F2DE5}"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802713F0-009D-47C6-8CD5-9C3F2487A3ED}"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2799E1C8-09BC-4793-9AD4-87608A46F5BC}" type="slidenum">
              <a:t>&lt;#&gt;</a:t>
            </a:fld>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727F1C67-B074-4191-877F-F9FCB25F9DA0}"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698D6879-E437-4641-B807-0BE41E8F3F49}"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C7F1585A-F16B-4F97-9B9C-B6D12B83F258}"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58075B7D-6383-4785-A761-3842BF0E0225}"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42B4294E-C6B1-4F3F-9475-CD73179DFF59}"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AD0AA5E2-223C-4FAA-AC79-75D5DD51994E}"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E3EE4A92-D87A-42B2-BE2F-436829B119B7}"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A0E03269-F5ED-4B90-9FBB-F81A01ADF3FD}"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40755E02-2010-4CC6-BB9F-4F2624310DCF}"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69A32E64-AA61-4871-AA7C-1109A6998CE3}"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1111C0B3-C82B-4CFC-8288-1BFF9225CA46}" type="slidenum">
              <a:t>&lt;#&gt;</a:t>
            </a:fld>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6E170939-2B19-443D-AC31-9D95E0B32220}"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5D466B54-7E97-4D10-903D-8065DD04B244}"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C433D09F-1D5E-4DC7-A0EB-51E0FF71FDF6}"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2"/>
          </p:nvPr>
        </p:nvSpPr>
        <p:spPr/>
        <p:txBody>
          <a:bodyPr/>
          <a:p>
            <a:r>
              <a:t>Footer</a:t>
            </a:r>
          </a:p>
        </p:txBody>
      </p:sp>
      <p:sp>
        <p:nvSpPr>
          <p:cNvPr id="8" name="PlaceHolder 7"/>
          <p:cNvSpPr>
            <a:spLocks noGrp="1"/>
          </p:cNvSpPr>
          <p:nvPr>
            <p:ph type="sldNum" idx="13"/>
          </p:nvPr>
        </p:nvSpPr>
        <p:spPr/>
        <p:txBody>
          <a:bodyPr/>
          <a:p>
            <a:fld id="{7853DA2C-C79F-4E63-B3E6-85F5702D5A06}"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2"/>
          </p:nvPr>
        </p:nvSpPr>
        <p:spPr/>
        <p:txBody>
          <a:bodyPr/>
          <a:p>
            <a:r>
              <a:t>Footer</a:t>
            </a:r>
          </a:p>
        </p:txBody>
      </p:sp>
      <p:sp>
        <p:nvSpPr>
          <p:cNvPr id="10" name="PlaceHolder 9"/>
          <p:cNvSpPr>
            <a:spLocks noGrp="1"/>
          </p:cNvSpPr>
          <p:nvPr>
            <p:ph type="sldNum" idx="13"/>
          </p:nvPr>
        </p:nvSpPr>
        <p:spPr/>
        <p:txBody>
          <a:bodyPr/>
          <a:p>
            <a:fld id="{A0445DF5-72D5-49A2-B2E4-3E94260D3609}"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4C8AFB50-7B2A-4F23-90E1-45EEDC706996}" type="slidenum">
              <a:t>&lt;#&gt;</a:t>
            </a:fld>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A06EFBE3-6BE6-4278-98EE-44F5E856ACF0}" type="slidenum">
              <a:t>&lt;#&gt;</a:t>
            </a:fld>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B615BDDA-11BA-407F-B3C8-0B4D7714FD3E}" type="slidenum">
              <a:t>&lt;#&gt;</a:t>
            </a:fld>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0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4EB16F84-6DEB-409E-815F-7EA01F72BB34}" type="slidenum">
              <a:t>&lt;#&gt;</a:t>
            </a:fld>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D4A51E3F-8068-4A9B-9B37-F17C441CAB26}"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228BCDF4-688F-4E47-81F3-451145ADC559}" type="slidenum">
              <a:t>&lt;#&gt;</a:t>
            </a:fld>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16F3F581-33A6-4EA7-99ED-0149FC43967A}" type="slidenum">
              <a:t>&lt;#&gt;</a:t>
            </a:fld>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CE246158-0C5E-4861-936F-BE4101E38514}" type="slidenum">
              <a:t>&lt;#&gt;</a:t>
            </a:fld>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1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849685FA-37AF-4712-A422-6EDF745FA198}" type="slidenum">
              <a:t>&lt;#&gt;</a:t>
            </a:fld>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32E3518B-CA67-4725-AE40-EEA1DE8D0A76}" type="slidenum">
              <a:t>&lt;#&gt;</a:t>
            </a:fld>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9620649D-25CB-4496-A8DC-56FDF966E727}" type="slidenum">
              <a:t>&lt;#&gt;</a:t>
            </a:fld>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8667002B-26F9-431B-B3A8-1E616B7E9C2E}" type="slidenum">
              <a:t>&lt;#&gt;</a:t>
            </a:fld>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3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C8081A85-AFA6-40C2-B286-B40DCD33CD2E}" type="slidenum">
              <a:t>&lt;#&gt;</a:t>
            </a:fld>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0D84FC92-1A70-46F3-9511-09BC077F3CE2}" type="slidenum">
              <a:t>&lt;#&gt;</a:t>
            </a:fld>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B010E6CA-6EF6-4DA7-B962-76CE05A179F3}" type="slidenum">
              <a:t>&lt;#&gt;</a:t>
            </a:fld>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04B2B453-AC83-4B1E-95FC-034B6452BC26}"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slideLayout" Target="../slideLayouts/slideLayout139.xml"/><Relationship Id="rId11" Type="http://schemas.openxmlformats.org/officeDocument/2006/relationships/slideLayout" Target="../slideLayouts/slideLayout140.xml"/><Relationship Id="rId12" Type="http://schemas.openxmlformats.org/officeDocument/2006/relationships/slideLayout" Target="../slideLayouts/slideLayout141.xml"/><Relationship Id="rId13" Type="http://schemas.openxmlformats.org/officeDocument/2006/relationships/slideLayout" Target="../slideLayouts/slideLayout142.xml"/><Relationship Id="rId14" Type="http://schemas.openxmlformats.org/officeDocument/2006/relationships/slideLayout" Target="../slideLayouts/slideLayout143.xml"/><Relationship Id="rId15" Type="http://schemas.openxmlformats.org/officeDocument/2006/relationships/slideLayout" Target="../slideLayouts/slideLayout14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8" descr=""/>
          <p:cNvPicPr/>
          <p:nvPr/>
        </p:nvPicPr>
        <p:blipFill>
          <a:blip r:embed="rId2"/>
          <a:stretch/>
        </p:blipFill>
        <p:spPr>
          <a:xfrm>
            <a:off x="7673400" y="0"/>
            <a:ext cx="4516200" cy="6855480"/>
          </a:xfrm>
          <a:prstGeom prst="rect">
            <a:avLst/>
          </a:prstGeom>
          <a:ln w="0">
            <a:noFill/>
          </a:ln>
        </p:spPr>
      </p:pic>
      <p:pic>
        <p:nvPicPr>
          <p:cNvPr id="1" name="Picture 6" descr=""/>
          <p:cNvPicPr/>
          <p:nvPr/>
        </p:nvPicPr>
        <p:blipFill>
          <a:blip r:embed="rId3"/>
          <a:stretch/>
        </p:blipFill>
        <p:spPr>
          <a:xfrm>
            <a:off x="289440" y="6023880"/>
            <a:ext cx="2226240" cy="619560"/>
          </a:xfrm>
          <a:prstGeom prst="rect">
            <a:avLst/>
          </a:prstGeom>
          <a:ln w="0">
            <a:noFill/>
          </a:ln>
        </p:spPr>
      </p:pic>
      <p:pic>
        <p:nvPicPr>
          <p:cNvPr id="2" name="Picture 4" descr=""/>
          <p:cNvPicPr/>
          <p:nvPr/>
        </p:nvPicPr>
        <p:blipFill>
          <a:blip r:embed="rId4">
            <a:extLst>
              <a:ext uri="{BEBA8EAE-BF5A-486C-A8C5-ECC9F3942E4B}">
                <a14:imgProps xmlns:a14="http://schemas.microsoft.com/office/drawing/2010/main">
                  <a14:imgLayer r:embed="rId5">
                    <a14:imgEffect>
                      <a14:brightnessContrast bright="12000"/>
                    </a14:imgEffect>
                  </a14:imgLayer>
                </a14:imgProps>
              </a:ext>
            </a:extLst>
          </a:blip>
          <a:srcRect l="0" t="11397" r="0" b="4790"/>
          <a:stretch/>
        </p:blipFill>
        <p:spPr>
          <a:xfrm>
            <a:off x="0" y="0"/>
            <a:ext cx="12282480" cy="6855480"/>
          </a:xfrm>
          <a:prstGeom prst="rect">
            <a:avLst/>
          </a:prstGeom>
          <a:ln w="0">
            <a:noFill/>
          </a:ln>
        </p:spPr>
      </p:pic>
      <p:pic>
        <p:nvPicPr>
          <p:cNvPr id="3" name="Picture 8" descr=""/>
          <p:cNvPicPr/>
          <p:nvPr/>
        </p:nvPicPr>
        <p:blipFill>
          <a:blip r:embed="rId6"/>
          <a:stretch/>
        </p:blipFill>
        <p:spPr>
          <a:xfrm>
            <a:off x="3002040" y="724680"/>
            <a:ext cx="6185160" cy="1719360"/>
          </a:xfrm>
          <a:prstGeom prst="rect">
            <a:avLst/>
          </a:prstGeom>
          <a:ln w="0">
            <a:noFill/>
          </a:ln>
        </p:spPr>
      </p:pic>
      <p:sp>
        <p:nvSpPr>
          <p:cNvPr id="4" name="PlaceHolder 1"/>
          <p:cNvSpPr>
            <a:spLocks noGrp="1"/>
          </p:cNvSpPr>
          <p:nvPr>
            <p:ph type="sldNum" idx="1"/>
          </p:nvPr>
        </p:nvSpPr>
        <p:spPr>
          <a:xfrm>
            <a:off x="10865160" y="63054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732AE4A2-AE41-4DDB-B1DE-EACD1627E8AA}"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a:t>
            </a:r>
            <a:r>
              <a:rPr b="0" lang="en-CA" sz="4400" spc="-1" strike="noStrike">
                <a:latin typeface="Arial"/>
              </a:rPr>
              <a:t>text format</a:t>
            </a:r>
            <a:endParaRPr b="0" lang="en-CA" sz="4400" spc="-1" strike="noStrike">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79" name="Picture 8" descr=""/>
          <p:cNvPicPr/>
          <p:nvPr/>
        </p:nvPicPr>
        <p:blipFill>
          <a:blip r:embed="rId2"/>
          <a:stretch/>
        </p:blipFill>
        <p:spPr>
          <a:xfrm>
            <a:off x="7673400" y="0"/>
            <a:ext cx="4516200" cy="6855480"/>
          </a:xfrm>
          <a:prstGeom prst="rect">
            <a:avLst/>
          </a:prstGeom>
          <a:ln w="0">
            <a:noFill/>
          </a:ln>
        </p:spPr>
      </p:pic>
      <p:pic>
        <p:nvPicPr>
          <p:cNvPr id="380" name="Picture 6" descr=""/>
          <p:cNvPicPr/>
          <p:nvPr/>
        </p:nvPicPr>
        <p:blipFill>
          <a:blip r:embed="rId3"/>
          <a:stretch/>
        </p:blipFill>
        <p:spPr>
          <a:xfrm>
            <a:off x="289440" y="6023880"/>
            <a:ext cx="2226240" cy="619560"/>
          </a:xfrm>
          <a:prstGeom prst="rect">
            <a:avLst/>
          </a:prstGeom>
          <a:ln w="0">
            <a:noFill/>
          </a:ln>
        </p:spPr>
      </p:pic>
      <p:sp>
        <p:nvSpPr>
          <p:cNvPr id="381" name="PlaceHolder 1"/>
          <p:cNvSpPr>
            <a:spLocks noGrp="1"/>
          </p:cNvSpPr>
          <p:nvPr>
            <p:ph type="ftr" idx="18"/>
          </p:nvPr>
        </p:nvSpPr>
        <p:spPr>
          <a:xfrm>
            <a:off x="4432680" y="6203880"/>
            <a:ext cx="3375360" cy="3625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382" name="PlaceHolder 2"/>
          <p:cNvSpPr>
            <a:spLocks noGrp="1"/>
          </p:cNvSpPr>
          <p:nvPr>
            <p:ph type="sldNum" idx="19"/>
          </p:nvPr>
        </p:nvSpPr>
        <p:spPr>
          <a:xfrm>
            <a:off x="11334240" y="61848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26F1CDF3-AA11-4329-BD61-C24D28C4DA02}"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383"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384"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1" name="Picture 8" descr=""/>
          <p:cNvPicPr/>
          <p:nvPr/>
        </p:nvPicPr>
        <p:blipFill>
          <a:blip r:embed="rId2"/>
          <a:stretch/>
        </p:blipFill>
        <p:spPr>
          <a:xfrm>
            <a:off x="7673400" y="0"/>
            <a:ext cx="4516200" cy="6855480"/>
          </a:xfrm>
          <a:prstGeom prst="rect">
            <a:avLst/>
          </a:prstGeom>
          <a:ln w="0">
            <a:noFill/>
          </a:ln>
        </p:spPr>
      </p:pic>
      <p:pic>
        <p:nvPicPr>
          <p:cNvPr id="422" name="Picture 6" descr=""/>
          <p:cNvPicPr/>
          <p:nvPr/>
        </p:nvPicPr>
        <p:blipFill>
          <a:blip r:embed="rId3"/>
          <a:stretch/>
        </p:blipFill>
        <p:spPr>
          <a:xfrm>
            <a:off x="289440" y="6023880"/>
            <a:ext cx="2226240" cy="619560"/>
          </a:xfrm>
          <a:prstGeom prst="rect">
            <a:avLst/>
          </a:prstGeom>
          <a:ln w="0">
            <a:noFill/>
          </a:ln>
        </p:spPr>
      </p:pic>
      <p:sp>
        <p:nvSpPr>
          <p:cNvPr id="42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424"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425" name="PlaceHolder 3"/>
          <p:cNvSpPr>
            <a:spLocks noGrp="1"/>
          </p:cNvSpPr>
          <p:nvPr>
            <p:ph type="ftr" idx="20"/>
          </p:nvPr>
        </p:nvSpPr>
        <p:spPr>
          <a:xfrm>
            <a:off x="4432680" y="6203880"/>
            <a:ext cx="3375360" cy="3625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426" name="PlaceHolder 4"/>
          <p:cNvSpPr>
            <a:spLocks noGrp="1"/>
          </p:cNvSpPr>
          <p:nvPr>
            <p:ph type="sldNum" idx="21"/>
          </p:nvPr>
        </p:nvSpPr>
        <p:spPr>
          <a:xfrm>
            <a:off x="11334240" y="61848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1D48FCC5-6A11-4D16-AAA1-EB4D877A172B}"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3" name="Picture 8" descr=""/>
          <p:cNvPicPr/>
          <p:nvPr/>
        </p:nvPicPr>
        <p:blipFill>
          <a:blip r:embed="rId2"/>
          <a:stretch/>
        </p:blipFill>
        <p:spPr>
          <a:xfrm>
            <a:off x="7673400" y="0"/>
            <a:ext cx="4516200" cy="6855480"/>
          </a:xfrm>
          <a:prstGeom prst="rect">
            <a:avLst/>
          </a:prstGeom>
          <a:ln w="0">
            <a:noFill/>
          </a:ln>
        </p:spPr>
      </p:pic>
      <p:pic>
        <p:nvPicPr>
          <p:cNvPr id="464" name="Picture 6" descr=""/>
          <p:cNvPicPr/>
          <p:nvPr/>
        </p:nvPicPr>
        <p:blipFill>
          <a:blip r:embed="rId3"/>
          <a:stretch/>
        </p:blipFill>
        <p:spPr>
          <a:xfrm>
            <a:off x="289440" y="6023880"/>
            <a:ext cx="2226240" cy="619560"/>
          </a:xfrm>
          <a:prstGeom prst="rect">
            <a:avLst/>
          </a:prstGeom>
          <a:ln w="0">
            <a:noFill/>
          </a:ln>
        </p:spPr>
      </p:pic>
      <p:sp>
        <p:nvSpPr>
          <p:cNvPr id="465" name="PlaceHolder 1"/>
          <p:cNvSpPr>
            <a:spLocks noGrp="1"/>
          </p:cNvSpPr>
          <p:nvPr>
            <p:ph type="ftr" idx="22"/>
          </p:nvPr>
        </p:nvSpPr>
        <p:spPr>
          <a:xfrm>
            <a:off x="4432680" y="6203880"/>
            <a:ext cx="3375360" cy="3625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466" name="PlaceHolder 2"/>
          <p:cNvSpPr>
            <a:spLocks noGrp="1"/>
          </p:cNvSpPr>
          <p:nvPr>
            <p:ph type="sldNum" idx="23"/>
          </p:nvPr>
        </p:nvSpPr>
        <p:spPr>
          <a:xfrm>
            <a:off x="11334240" y="61848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F092AFB2-62FC-4A8B-9975-243F8BD6EA32}"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46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6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 name="Picture 8" descr=""/>
          <p:cNvPicPr/>
          <p:nvPr/>
        </p:nvPicPr>
        <p:blipFill>
          <a:blip r:embed="rId2"/>
          <a:stretch/>
        </p:blipFill>
        <p:spPr>
          <a:xfrm>
            <a:off x="7673400" y="0"/>
            <a:ext cx="4516200" cy="6855480"/>
          </a:xfrm>
          <a:prstGeom prst="rect">
            <a:avLst/>
          </a:prstGeom>
          <a:ln w="0">
            <a:noFill/>
          </a:ln>
        </p:spPr>
      </p:pic>
      <p:pic>
        <p:nvPicPr>
          <p:cNvPr id="44" name="Picture 6" descr=""/>
          <p:cNvPicPr/>
          <p:nvPr/>
        </p:nvPicPr>
        <p:blipFill>
          <a:blip r:embed="rId3"/>
          <a:stretch/>
        </p:blipFill>
        <p:spPr>
          <a:xfrm>
            <a:off x="289440" y="6023880"/>
            <a:ext cx="2226240" cy="619560"/>
          </a:xfrm>
          <a:prstGeom prst="rect">
            <a:avLst/>
          </a:prstGeom>
          <a:ln w="0">
            <a:noFill/>
          </a:ln>
        </p:spPr>
      </p:pic>
      <p:sp>
        <p:nvSpPr>
          <p:cNvPr id="45" name="PlaceHolder 1"/>
          <p:cNvSpPr>
            <a:spLocks noGrp="1"/>
          </p:cNvSpPr>
          <p:nvPr>
            <p:ph type="ftr" idx="2"/>
          </p:nvPr>
        </p:nvSpPr>
        <p:spPr>
          <a:xfrm>
            <a:off x="4432680" y="6203880"/>
            <a:ext cx="3375360" cy="3625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46" name="PlaceHolder 2"/>
          <p:cNvSpPr>
            <a:spLocks noGrp="1"/>
          </p:cNvSpPr>
          <p:nvPr>
            <p:ph type="sldNum" idx="3"/>
          </p:nvPr>
        </p:nvSpPr>
        <p:spPr>
          <a:xfrm>
            <a:off x="11334240" y="61848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2F0A302B-8275-4482-B075-B4C49C6B4F11}"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4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 name="Picture 8" descr=""/>
          <p:cNvPicPr/>
          <p:nvPr/>
        </p:nvPicPr>
        <p:blipFill>
          <a:blip r:embed="rId2"/>
          <a:stretch/>
        </p:blipFill>
        <p:spPr>
          <a:xfrm>
            <a:off x="7673400" y="0"/>
            <a:ext cx="4516200" cy="6855480"/>
          </a:xfrm>
          <a:prstGeom prst="rect">
            <a:avLst/>
          </a:prstGeom>
          <a:ln w="0">
            <a:noFill/>
          </a:ln>
        </p:spPr>
      </p:pic>
      <p:pic>
        <p:nvPicPr>
          <p:cNvPr id="86" name="Picture 6" descr=""/>
          <p:cNvPicPr/>
          <p:nvPr/>
        </p:nvPicPr>
        <p:blipFill>
          <a:blip r:embed="rId3"/>
          <a:stretch/>
        </p:blipFill>
        <p:spPr>
          <a:xfrm>
            <a:off x="289440" y="6023880"/>
            <a:ext cx="2226240" cy="619560"/>
          </a:xfrm>
          <a:prstGeom prst="rect">
            <a:avLst/>
          </a:prstGeom>
          <a:ln w="0">
            <a:noFill/>
          </a:ln>
        </p:spPr>
      </p:pic>
      <p:sp>
        <p:nvSpPr>
          <p:cNvPr id="87" name="PlaceHolder 1"/>
          <p:cNvSpPr>
            <a:spLocks noGrp="1"/>
          </p:cNvSpPr>
          <p:nvPr>
            <p:ph type="ftr" idx="4"/>
          </p:nvPr>
        </p:nvSpPr>
        <p:spPr>
          <a:xfrm>
            <a:off x="4432680" y="6203880"/>
            <a:ext cx="3375360" cy="3625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88" name="PlaceHolder 2"/>
          <p:cNvSpPr>
            <a:spLocks noGrp="1"/>
          </p:cNvSpPr>
          <p:nvPr>
            <p:ph type="sldNum" idx="5"/>
          </p:nvPr>
        </p:nvSpPr>
        <p:spPr>
          <a:xfrm>
            <a:off x="11334240" y="61848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89BE16AE-4D2D-4134-B4DC-8689749E30F2}"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89"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7" name="Picture 8" descr=""/>
          <p:cNvPicPr/>
          <p:nvPr/>
        </p:nvPicPr>
        <p:blipFill>
          <a:blip r:embed="rId2"/>
          <a:stretch/>
        </p:blipFill>
        <p:spPr>
          <a:xfrm>
            <a:off x="7673400" y="0"/>
            <a:ext cx="4516200" cy="6855480"/>
          </a:xfrm>
          <a:prstGeom prst="rect">
            <a:avLst/>
          </a:prstGeom>
          <a:ln w="0">
            <a:noFill/>
          </a:ln>
        </p:spPr>
      </p:pic>
      <p:pic>
        <p:nvPicPr>
          <p:cNvPr id="128" name="Picture 6" descr=""/>
          <p:cNvPicPr/>
          <p:nvPr/>
        </p:nvPicPr>
        <p:blipFill>
          <a:blip r:embed="rId3"/>
          <a:stretch/>
        </p:blipFill>
        <p:spPr>
          <a:xfrm>
            <a:off x="289440" y="6023880"/>
            <a:ext cx="2226240" cy="619560"/>
          </a:xfrm>
          <a:prstGeom prst="rect">
            <a:avLst/>
          </a:prstGeom>
          <a:ln w="0">
            <a:noFill/>
          </a:ln>
        </p:spPr>
      </p:pic>
      <p:sp>
        <p:nvSpPr>
          <p:cNvPr id="129" name="PlaceHolder 1"/>
          <p:cNvSpPr>
            <a:spLocks noGrp="1"/>
          </p:cNvSpPr>
          <p:nvPr>
            <p:ph type="ftr" idx="6"/>
          </p:nvPr>
        </p:nvSpPr>
        <p:spPr>
          <a:xfrm>
            <a:off x="4432680" y="6203880"/>
            <a:ext cx="3375360" cy="3625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30" name="PlaceHolder 2"/>
          <p:cNvSpPr>
            <a:spLocks noGrp="1"/>
          </p:cNvSpPr>
          <p:nvPr>
            <p:ph type="sldNum" idx="7"/>
          </p:nvPr>
        </p:nvSpPr>
        <p:spPr>
          <a:xfrm>
            <a:off x="11334240" y="61848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E30B259-B182-43F0-AF38-C95DDA64A559}"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3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3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9" name="Picture 8" descr=""/>
          <p:cNvPicPr/>
          <p:nvPr/>
        </p:nvPicPr>
        <p:blipFill>
          <a:blip r:embed="rId2"/>
          <a:stretch/>
        </p:blipFill>
        <p:spPr>
          <a:xfrm>
            <a:off x="7673400" y="0"/>
            <a:ext cx="4516200" cy="6855480"/>
          </a:xfrm>
          <a:prstGeom prst="rect">
            <a:avLst/>
          </a:prstGeom>
          <a:ln w="0">
            <a:noFill/>
          </a:ln>
        </p:spPr>
      </p:pic>
      <p:pic>
        <p:nvPicPr>
          <p:cNvPr id="170" name="Picture 6" descr=""/>
          <p:cNvPicPr/>
          <p:nvPr/>
        </p:nvPicPr>
        <p:blipFill>
          <a:blip r:embed="rId3"/>
          <a:stretch/>
        </p:blipFill>
        <p:spPr>
          <a:xfrm>
            <a:off x="289440" y="6023880"/>
            <a:ext cx="2226240" cy="619560"/>
          </a:xfrm>
          <a:prstGeom prst="rect">
            <a:avLst/>
          </a:prstGeom>
          <a:ln w="0">
            <a:noFill/>
          </a:ln>
        </p:spPr>
      </p:pic>
      <p:sp>
        <p:nvSpPr>
          <p:cNvPr id="171" name="PlaceHolder 1"/>
          <p:cNvSpPr>
            <a:spLocks noGrp="1"/>
          </p:cNvSpPr>
          <p:nvPr>
            <p:ph type="ftr" idx="8"/>
          </p:nvPr>
        </p:nvSpPr>
        <p:spPr>
          <a:xfrm>
            <a:off x="4432680" y="6203880"/>
            <a:ext cx="3375360" cy="3625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72" name="PlaceHolder 2"/>
          <p:cNvSpPr>
            <a:spLocks noGrp="1"/>
          </p:cNvSpPr>
          <p:nvPr>
            <p:ph type="sldNum" idx="9"/>
          </p:nvPr>
        </p:nvSpPr>
        <p:spPr>
          <a:xfrm>
            <a:off x="11334240" y="61848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173EB3C5-8B41-4474-B752-9067B7D6C7FB}"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73"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74"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1" name="Picture 8" descr=""/>
          <p:cNvPicPr/>
          <p:nvPr/>
        </p:nvPicPr>
        <p:blipFill>
          <a:blip r:embed="rId2"/>
          <a:stretch/>
        </p:blipFill>
        <p:spPr>
          <a:xfrm>
            <a:off x="7673400" y="0"/>
            <a:ext cx="4516200" cy="6855480"/>
          </a:xfrm>
          <a:prstGeom prst="rect">
            <a:avLst/>
          </a:prstGeom>
          <a:ln w="0">
            <a:noFill/>
          </a:ln>
        </p:spPr>
      </p:pic>
      <p:pic>
        <p:nvPicPr>
          <p:cNvPr id="212" name="Picture 6" descr=""/>
          <p:cNvPicPr/>
          <p:nvPr/>
        </p:nvPicPr>
        <p:blipFill>
          <a:blip r:embed="rId3"/>
          <a:stretch/>
        </p:blipFill>
        <p:spPr>
          <a:xfrm>
            <a:off x="289440" y="6023880"/>
            <a:ext cx="2226240" cy="619560"/>
          </a:xfrm>
          <a:prstGeom prst="rect">
            <a:avLst/>
          </a:prstGeom>
          <a:ln w="0">
            <a:noFill/>
          </a:ln>
        </p:spPr>
      </p:pic>
      <p:sp>
        <p:nvSpPr>
          <p:cNvPr id="213" name="PlaceHolder 1"/>
          <p:cNvSpPr>
            <a:spLocks noGrp="1"/>
          </p:cNvSpPr>
          <p:nvPr>
            <p:ph type="ftr" idx="10"/>
          </p:nvPr>
        </p:nvSpPr>
        <p:spPr>
          <a:xfrm>
            <a:off x="4432680" y="6203880"/>
            <a:ext cx="3375360" cy="3625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214" name="PlaceHolder 2"/>
          <p:cNvSpPr>
            <a:spLocks noGrp="1"/>
          </p:cNvSpPr>
          <p:nvPr>
            <p:ph type="sldNum" idx="11"/>
          </p:nvPr>
        </p:nvSpPr>
        <p:spPr>
          <a:xfrm>
            <a:off x="11334240" y="61848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04251CA9-371E-4B0F-80E9-DA94316BE5A7}"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215"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21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3" name="Picture 8" descr=""/>
          <p:cNvPicPr/>
          <p:nvPr/>
        </p:nvPicPr>
        <p:blipFill>
          <a:blip r:embed="rId2"/>
          <a:stretch/>
        </p:blipFill>
        <p:spPr>
          <a:xfrm>
            <a:off x="7673400" y="0"/>
            <a:ext cx="4516200" cy="6855480"/>
          </a:xfrm>
          <a:prstGeom prst="rect">
            <a:avLst/>
          </a:prstGeom>
          <a:ln w="0">
            <a:noFill/>
          </a:ln>
        </p:spPr>
      </p:pic>
      <p:pic>
        <p:nvPicPr>
          <p:cNvPr id="254" name="Picture 6" descr=""/>
          <p:cNvPicPr/>
          <p:nvPr/>
        </p:nvPicPr>
        <p:blipFill>
          <a:blip r:embed="rId3"/>
          <a:stretch/>
        </p:blipFill>
        <p:spPr>
          <a:xfrm>
            <a:off x="289440" y="6023880"/>
            <a:ext cx="2226240" cy="619560"/>
          </a:xfrm>
          <a:prstGeom prst="rect">
            <a:avLst/>
          </a:prstGeom>
          <a:ln w="0">
            <a:noFill/>
          </a:ln>
        </p:spPr>
      </p:pic>
      <p:sp>
        <p:nvSpPr>
          <p:cNvPr id="255" name="PlaceHolder 1"/>
          <p:cNvSpPr>
            <a:spLocks noGrp="1"/>
          </p:cNvSpPr>
          <p:nvPr>
            <p:ph type="ftr" idx="12"/>
          </p:nvPr>
        </p:nvSpPr>
        <p:spPr>
          <a:xfrm>
            <a:off x="4432680" y="6203880"/>
            <a:ext cx="3375360" cy="3625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256" name="PlaceHolder 2"/>
          <p:cNvSpPr>
            <a:spLocks noGrp="1"/>
          </p:cNvSpPr>
          <p:nvPr>
            <p:ph type="sldNum" idx="13"/>
          </p:nvPr>
        </p:nvSpPr>
        <p:spPr>
          <a:xfrm>
            <a:off x="11334240" y="61848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039D2EC0-A3D6-4E2B-BA58-9E027FE0C6B5}"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25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25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5" name="Picture 8" descr=""/>
          <p:cNvPicPr/>
          <p:nvPr/>
        </p:nvPicPr>
        <p:blipFill>
          <a:blip r:embed="rId2"/>
          <a:stretch/>
        </p:blipFill>
        <p:spPr>
          <a:xfrm>
            <a:off x="7673400" y="0"/>
            <a:ext cx="4516200" cy="6855480"/>
          </a:xfrm>
          <a:prstGeom prst="rect">
            <a:avLst/>
          </a:prstGeom>
          <a:ln w="0">
            <a:noFill/>
          </a:ln>
        </p:spPr>
      </p:pic>
      <p:pic>
        <p:nvPicPr>
          <p:cNvPr id="296" name="Picture 6" descr=""/>
          <p:cNvPicPr/>
          <p:nvPr/>
        </p:nvPicPr>
        <p:blipFill>
          <a:blip r:embed="rId3"/>
          <a:stretch/>
        </p:blipFill>
        <p:spPr>
          <a:xfrm>
            <a:off x="289440" y="6023880"/>
            <a:ext cx="2226240" cy="619560"/>
          </a:xfrm>
          <a:prstGeom prst="rect">
            <a:avLst/>
          </a:prstGeom>
          <a:ln w="0">
            <a:noFill/>
          </a:ln>
        </p:spPr>
      </p:pic>
      <p:sp>
        <p:nvSpPr>
          <p:cNvPr id="29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298"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299" name="PlaceHolder 3"/>
          <p:cNvSpPr>
            <a:spLocks noGrp="1"/>
          </p:cNvSpPr>
          <p:nvPr>
            <p:ph type="ftr" idx="14"/>
          </p:nvPr>
        </p:nvSpPr>
        <p:spPr>
          <a:xfrm>
            <a:off x="4432680" y="6203880"/>
            <a:ext cx="3375360" cy="3625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300" name="PlaceHolder 4"/>
          <p:cNvSpPr>
            <a:spLocks noGrp="1"/>
          </p:cNvSpPr>
          <p:nvPr>
            <p:ph type="sldNum" idx="15"/>
          </p:nvPr>
        </p:nvSpPr>
        <p:spPr>
          <a:xfrm>
            <a:off x="11334240" y="61848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8B00593F-67B9-4FF5-BE15-D56119F0C371}"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7" name="Picture 8" descr=""/>
          <p:cNvPicPr/>
          <p:nvPr/>
        </p:nvPicPr>
        <p:blipFill>
          <a:blip r:embed="rId2"/>
          <a:stretch/>
        </p:blipFill>
        <p:spPr>
          <a:xfrm>
            <a:off x="7673400" y="0"/>
            <a:ext cx="4516200" cy="6855480"/>
          </a:xfrm>
          <a:prstGeom prst="rect">
            <a:avLst/>
          </a:prstGeom>
          <a:ln w="0">
            <a:noFill/>
          </a:ln>
        </p:spPr>
      </p:pic>
      <p:pic>
        <p:nvPicPr>
          <p:cNvPr id="338" name="Picture 6" descr=""/>
          <p:cNvPicPr/>
          <p:nvPr/>
        </p:nvPicPr>
        <p:blipFill>
          <a:blip r:embed="rId3"/>
          <a:stretch/>
        </p:blipFill>
        <p:spPr>
          <a:xfrm>
            <a:off x="289440" y="6023880"/>
            <a:ext cx="2226240" cy="619560"/>
          </a:xfrm>
          <a:prstGeom prst="rect">
            <a:avLst/>
          </a:prstGeom>
          <a:ln w="0">
            <a:noFill/>
          </a:ln>
        </p:spPr>
      </p:pic>
      <p:sp>
        <p:nvSpPr>
          <p:cNvPr id="339" name="PlaceHolder 1"/>
          <p:cNvSpPr>
            <a:spLocks noGrp="1"/>
          </p:cNvSpPr>
          <p:nvPr>
            <p:ph type="ftr" idx="16"/>
          </p:nvPr>
        </p:nvSpPr>
        <p:spPr>
          <a:xfrm>
            <a:off x="4432680" y="6203880"/>
            <a:ext cx="3375360" cy="3625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340" name="PlaceHolder 2"/>
          <p:cNvSpPr>
            <a:spLocks noGrp="1"/>
          </p:cNvSpPr>
          <p:nvPr>
            <p:ph type="sldNum" idx="17"/>
          </p:nvPr>
        </p:nvSpPr>
        <p:spPr>
          <a:xfrm>
            <a:off x="11334240" y="6184800"/>
            <a:ext cx="612360" cy="371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31CC2F4F-D9BD-4315-AE22-D96F852AAFB5}"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34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34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73.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73.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85.xml"/>
</Relationships>
</file>

<file path=ppt/slides/_rels/slide3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97.xml"/>
</Relationships>
</file>

<file path=ppt/slides/_rels/slide35.xml.rels><?xml version="1.0" encoding="UTF-8"?>
<Relationships xmlns="http://schemas.openxmlformats.org/package/2006/relationships"><Relationship Id="rId1" Type="http://schemas.openxmlformats.org/officeDocument/2006/relationships/hyperlink" Target="https://endings.uvic.ca/principles.html#release-management" TargetMode="External"/><Relationship Id="rId2" Type="http://schemas.openxmlformats.org/officeDocument/2006/relationships/slideLayout" Target="../slideLayouts/slideLayout7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hyperlink" Target="https://mapoflondon.uvic.ca/" TargetMode="External"/><Relationship Id="rId2" Type="http://schemas.openxmlformats.org/officeDocument/2006/relationships/hyperlink" Target="https://bcgenesis.uvic.ca/" TargetMode="External"/><Relationship Id="rId3" Type="http://schemas.openxmlformats.org/officeDocument/2006/relationships/hyperlink" Target="https://loi.uvic.ca/archive" TargetMode="External"/><Relationship Id="rId4"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7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37.xml"/>
</Relationships>
</file>

<file path=ppt/slides/_rels/slide4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09.xml"/>
</Relationships>
</file>

<file path=ppt/slides/_rels/slide4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09.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5.xml.rels><?xml version="1.0" encoding="UTF-8"?>
<Relationships xmlns="http://schemas.openxmlformats.org/package/2006/relationships"><Relationship Id="rId1" Type="http://schemas.openxmlformats.org/officeDocument/2006/relationships/hyperlink" Target="https://web.uvic.ca/hrd/indonesian/" TargetMode="External"/><Relationship Id="rId2" Type="http://schemas.openxmlformats.org/officeDocument/2006/relationships/image" Target="../media/image28.png"/><Relationship Id="rId3"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09.xml"/>
</Relationships>
</file>

<file path=ppt/slides/_rels/slide53.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2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7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5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3.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3.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3.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hyperlink" Target="https://web.uvic.ca/lancenrd/martin/weblang/" TargetMode="External"/><Relationship Id="rId2" Type="http://schemas.openxmlformats.org/officeDocument/2006/relationships/image" Target="../media/image29.png"/><Relationship Id="rId3"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3.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3.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3.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3.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3.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3.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3.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3.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3.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3.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3.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3.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33.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3.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1886760" y="3232800"/>
            <a:ext cx="8385120" cy="1454040"/>
          </a:xfrm>
          <a:prstGeom prst="rect">
            <a:avLst/>
          </a:prstGeom>
          <a:noFill/>
          <a:ln w="0">
            <a:noFill/>
          </a:ln>
        </p:spPr>
        <p:txBody>
          <a:bodyPr lIns="90000" rIns="0" tIns="0" bIns="0" anchor="t">
            <a:noAutofit/>
          </a:bodyPr>
          <a:p>
            <a:pPr algn="ctr">
              <a:lnSpc>
                <a:spcPct val="90000"/>
              </a:lnSpc>
              <a:buNone/>
            </a:pPr>
            <a:r>
              <a:rPr b="0" lang="en-US" sz="4800" spc="-1" strike="noStrike">
                <a:solidFill>
                  <a:srgbClr val="004c65"/>
                </a:solidFill>
                <a:latin typeface="Arial"/>
                <a:ea typeface="Roboto Medium"/>
              </a:rPr>
              <a:t>Eliminating technical debt in Digital Humanities projects</a:t>
            </a:r>
            <a:endParaRPr b="0" lang="en-CA" sz="4800" spc="-1" strike="noStrike">
              <a:latin typeface="Arial"/>
            </a:endParaRPr>
          </a:p>
        </p:txBody>
      </p:sp>
      <p:sp>
        <p:nvSpPr>
          <p:cNvPr id="512" name="PlaceHolder 2"/>
          <p:cNvSpPr>
            <a:spLocks noGrp="1"/>
          </p:cNvSpPr>
          <p:nvPr>
            <p:ph type="subTitle"/>
          </p:nvPr>
        </p:nvSpPr>
        <p:spPr>
          <a:xfrm>
            <a:off x="1886760" y="4689000"/>
            <a:ext cx="8399880" cy="675000"/>
          </a:xfrm>
          <a:prstGeom prst="rect">
            <a:avLst/>
          </a:prstGeom>
          <a:noFill/>
          <a:ln w="0">
            <a:noFill/>
          </a:ln>
        </p:spPr>
        <p:txBody>
          <a:bodyPr lIns="0" rIns="0" tIns="0" bIns="0" anchor="t">
            <a:noAutofit/>
          </a:bodyPr>
          <a:p>
            <a:pPr marL="228600" indent="-228600" algn="ctr">
              <a:lnSpc>
                <a:spcPct val="90000"/>
              </a:lnSpc>
              <a:spcBef>
                <a:spcPts val="1001"/>
              </a:spcBef>
              <a:buNone/>
              <a:tabLst>
                <a:tab algn="l" pos="0"/>
              </a:tabLst>
            </a:pPr>
            <a:r>
              <a:rPr b="0" lang="en-US" sz="2400" spc="-1" strike="noStrike">
                <a:solidFill>
                  <a:srgbClr val="004c65"/>
                </a:solidFill>
                <a:latin typeface="Arial"/>
                <a:ea typeface="Roboto"/>
              </a:rPr>
              <a:t>Janelle Jenstad and Martin Holmes</a:t>
            </a:r>
            <a:br>
              <a:rPr sz="2400"/>
            </a:br>
            <a:r>
              <a:rPr b="0" lang="en-US" sz="2000" spc="-1" strike="noStrike">
                <a:solidFill>
                  <a:srgbClr val="004c65"/>
                </a:solidFill>
                <a:latin typeface="Arial"/>
                <a:ea typeface="Roboto"/>
              </a:rPr>
              <a:t>University of Victoria Humanities Computing and Media Centre</a:t>
            </a:r>
            <a:endParaRPr b="0" lang="en-CA"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428400" y="0"/>
            <a:ext cx="11270880" cy="104076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Horrible technical debt</a:t>
            </a:r>
            <a:endParaRPr b="0" lang="en-CA" sz="5200" spc="-1" strike="noStrike">
              <a:latin typeface="Arial"/>
            </a:endParaRPr>
          </a:p>
        </p:txBody>
      </p:sp>
      <p:pic>
        <p:nvPicPr>
          <p:cNvPr id="533" name="Picture 1264" descr=""/>
          <p:cNvPicPr/>
          <p:nvPr/>
        </p:nvPicPr>
        <p:blipFill>
          <a:blip r:embed="rId1"/>
          <a:stretch/>
        </p:blipFill>
        <p:spPr>
          <a:xfrm>
            <a:off x="5220000" y="1080360"/>
            <a:ext cx="5038200" cy="5038200"/>
          </a:xfrm>
          <a:prstGeom prst="rect">
            <a:avLst/>
          </a:prstGeom>
          <a:ln w="0">
            <a:noFill/>
          </a:ln>
        </p:spPr>
      </p:pic>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4" name="Picture 1266" descr=""/>
          <p:cNvPicPr/>
          <p:nvPr/>
        </p:nvPicPr>
        <p:blipFill>
          <a:blip r:embed="rId1"/>
          <a:stretch/>
        </p:blipFill>
        <p:spPr>
          <a:xfrm>
            <a:off x="5220000" y="1080360"/>
            <a:ext cx="5038200" cy="5038200"/>
          </a:xfrm>
          <a:prstGeom prst="rect">
            <a:avLst/>
          </a:prstGeom>
          <a:ln w="0">
            <a:noFill/>
          </a:ln>
        </p:spPr>
      </p:pic>
      <p:sp>
        <p:nvSpPr>
          <p:cNvPr id="535" name="TextBox 1267"/>
          <p:cNvSpPr/>
          <p:nvPr/>
        </p:nvSpPr>
        <p:spPr>
          <a:xfrm>
            <a:off x="540000" y="1260000"/>
            <a:ext cx="3454200" cy="16246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Update Java: Tomcat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Tomcat: Cocoon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Cocoon: eXist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eXist: XQuery has to be </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rewritten.</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536" name="TextBox 1268"/>
          <p:cNvSpPr/>
          <p:nvPr/>
        </p:nvSpPr>
        <p:spPr>
          <a:xfrm>
            <a:off x="564120" y="3205800"/>
            <a:ext cx="3934440" cy="1112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OS update requires MySQL update.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MySQL update requires PHP update.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PHP update requires code rewrite.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537" name="TextBox 1"/>
          <p:cNvSpPr/>
          <p:nvPr/>
        </p:nvSpPr>
        <p:spPr>
          <a:xfrm>
            <a:off x="564120" y="4609800"/>
            <a:ext cx="3934440" cy="1112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Miss an update and your site is vulnerable to attack.</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538" name="PlaceHolder 5"/>
          <p:cNvSpPr/>
          <p:nvPr/>
        </p:nvSpPr>
        <p:spPr>
          <a:xfrm>
            <a:off x="428400" y="360"/>
            <a:ext cx="11270880" cy="104076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Horrible technical debt</a:t>
            </a:r>
            <a:endParaRPr b="0" lang="en-CA" sz="5200" spc="-1" strike="noStrike">
              <a:latin typeface="Arial"/>
            </a:endParaRPr>
          </a:p>
        </p:txBody>
      </p:sp>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428400" y="360000"/>
            <a:ext cx="5510160" cy="104076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Now every project is a Tamagotchi.</a:t>
            </a:r>
            <a:endParaRPr b="0" lang="en-CA" sz="3200" spc="-1" strike="noStrike">
              <a:latin typeface="Arial"/>
            </a:endParaRPr>
          </a:p>
        </p:txBody>
      </p:sp>
      <p:pic>
        <p:nvPicPr>
          <p:cNvPr id="540" name="Picture 1270" descr=""/>
          <p:cNvPicPr/>
          <p:nvPr/>
        </p:nvPicPr>
        <p:blipFill>
          <a:blip r:embed="rId1"/>
          <a:stretch/>
        </p:blipFill>
        <p:spPr>
          <a:xfrm>
            <a:off x="6706080" y="0"/>
            <a:ext cx="5100480" cy="6856200"/>
          </a:xfrm>
          <a:prstGeom prst="rect">
            <a:avLst/>
          </a:prstGeom>
          <a:ln w="0">
            <a:noFill/>
          </a:ln>
        </p:spPr>
      </p:pic>
      <p:sp>
        <p:nvSpPr>
          <p:cNvPr id="541" name="PlaceHolder 7"/>
          <p:cNvSpPr/>
          <p:nvPr/>
        </p:nvSpPr>
        <p:spPr>
          <a:xfrm>
            <a:off x="824400" y="1621800"/>
            <a:ext cx="5510160" cy="104076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Life is nothing but maintenance.</a:t>
            </a:r>
            <a:endParaRPr b="0" lang="en-CA" sz="3200" spc="-1" strike="noStrike">
              <a:latin typeface="Arial"/>
            </a:endParaRPr>
          </a:p>
        </p:txBody>
      </p:sp>
      <p:sp>
        <p:nvSpPr>
          <p:cNvPr id="542" name="PlaceHolder 8"/>
          <p:cNvSpPr/>
          <p:nvPr/>
        </p:nvSpPr>
        <p:spPr>
          <a:xfrm>
            <a:off x="1080000" y="2917800"/>
            <a:ext cx="5510160" cy="104076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There’s no time for new projects.</a:t>
            </a:r>
            <a:endParaRPr b="0" lang="en-CA" sz="3200" spc="-1" strike="noStrike">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428400" y="36000"/>
            <a:ext cx="11090880" cy="161928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But wait – it’s worse. Remember this?</a:t>
            </a:r>
            <a:endParaRPr b="0" lang="en-CA" sz="5200" spc="-1" strike="noStrike">
              <a:latin typeface="Arial"/>
            </a:endParaRPr>
          </a:p>
        </p:txBody>
      </p:sp>
      <p:sp>
        <p:nvSpPr>
          <p:cNvPr id="544" name="PlaceHolder 2"/>
          <p:cNvSpPr>
            <a:spLocks noGrp="1"/>
          </p:cNvSpPr>
          <p:nvPr>
            <p:ph/>
          </p:nvPr>
        </p:nvSpPr>
        <p:spPr>
          <a:xfrm>
            <a:off x="447840" y="1980000"/>
            <a:ext cx="10174680" cy="1798560"/>
          </a:xfrm>
          <a:prstGeom prst="rect">
            <a:avLst/>
          </a:prstGeom>
          <a:noFill/>
          <a:ln w="0">
            <a:noFill/>
          </a:ln>
        </p:spPr>
        <p:txBody>
          <a:bodyPr lIns="90000" rIns="90000" tIns="45000" bIns="45000" anchor="t">
            <a:noAutofit/>
          </a:bodyPr>
          <a:p>
            <a:pPr marL="228600" indent="-228600">
              <a:lnSpc>
                <a:spcPct val="90000"/>
              </a:lnSpc>
              <a:spcBef>
                <a:spcPts val="1001"/>
              </a:spcBef>
              <a:buNone/>
              <a:tabLst>
                <a:tab algn="l" pos="0"/>
              </a:tabLst>
            </a:pPr>
            <a:endParaRPr b="0" lang="en-CA" sz="2400" spc="-1" strike="noStrike">
              <a:latin typeface="Arial"/>
            </a:endParaRPr>
          </a:p>
          <a:p>
            <a:pPr marL="228600" indent="-228600">
              <a:lnSpc>
                <a:spcPct val="90000"/>
              </a:lnSpc>
              <a:spcBef>
                <a:spcPts val="1001"/>
              </a:spcBef>
              <a:buClr>
                <a:srgbClr val="004c65"/>
              </a:buClr>
              <a:buFont typeface="Arial"/>
              <a:buChar char="•"/>
              <a:tabLst>
                <a:tab algn="l" pos="0"/>
              </a:tabLst>
            </a:pPr>
            <a:r>
              <a:rPr b="0" lang="en-US" sz="2400" spc="-1" strike="noStrike">
                <a:solidFill>
                  <a:srgbClr val="000000"/>
                </a:solidFill>
                <a:latin typeface="Arial"/>
                <a:ea typeface="Roboto"/>
              </a:rPr>
              <a:t>Individual documents can be published as soon as they’re ready (“rolling publication”).</a:t>
            </a:r>
            <a:endParaRPr b="0" lang="en-CA" sz="2400" spc="-1" strike="noStrike">
              <a:latin typeface="Arial"/>
            </a:endParaRPr>
          </a:p>
        </p:txBody>
      </p:sp>
      <p:sp>
        <p:nvSpPr>
          <p:cNvPr id="545" name="PlaceHolder 13"/>
          <p:cNvSpPr/>
          <p:nvPr/>
        </p:nvSpPr>
        <p:spPr>
          <a:xfrm>
            <a:off x="2160000" y="3960000"/>
            <a:ext cx="8458560" cy="17985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CA" sz="2400" spc="-1" strike="noStrike">
              <a:latin typeface="Arial"/>
            </a:endParaRPr>
          </a:p>
          <a:p>
            <a:pPr>
              <a:lnSpc>
                <a:spcPct val="90000"/>
              </a:lnSpc>
              <a:spcBef>
                <a:spcPts val="1001"/>
              </a:spcBef>
              <a:buNone/>
            </a:pPr>
            <a:r>
              <a:rPr b="0" lang="en-US" sz="2400" spc="-1" strike="noStrike">
                <a:solidFill>
                  <a:srgbClr val="000000"/>
                </a:solidFill>
                <a:latin typeface="Arial"/>
                <a:ea typeface="Roboto"/>
              </a:rPr>
              <a:t>It seemed like a good idea at the time...</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0"/>
          <p:cNvSpPr/>
          <p:nvPr/>
        </p:nvSpPr>
        <p:spPr>
          <a:xfrm>
            <a:off x="415800" y="282240"/>
            <a:ext cx="11358360" cy="105480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547" name="Google Shape;192;p 1" descr=""/>
          <p:cNvPicPr/>
          <p:nvPr/>
        </p:nvPicPr>
        <p:blipFill>
          <a:blip r:embed="rId1"/>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PlaceHolder 11"/>
          <p:cNvSpPr/>
          <p:nvPr/>
        </p:nvSpPr>
        <p:spPr>
          <a:xfrm>
            <a:off x="415800" y="282240"/>
            <a:ext cx="11358360" cy="105480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549" name="Google Shape;192;p 3" descr=""/>
          <p:cNvPicPr/>
          <p:nvPr/>
        </p:nvPicPr>
        <p:blipFill>
          <a:blip r:embed="rId1"/>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4"/>
          <p:cNvSpPr/>
          <p:nvPr/>
        </p:nvSpPr>
        <p:spPr>
          <a:xfrm>
            <a:off x="415800" y="282240"/>
            <a:ext cx="11358360" cy="105480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551" name="Google Shape;192;p 4" descr=""/>
          <p:cNvPicPr/>
          <p:nvPr/>
        </p:nvPicPr>
        <p:blipFill>
          <a:blip r:embed="rId1"/>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5"/>
          <p:cNvSpPr/>
          <p:nvPr/>
        </p:nvSpPr>
        <p:spPr>
          <a:xfrm>
            <a:off x="415800" y="282240"/>
            <a:ext cx="11358360" cy="105480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553" name="Google Shape;192;p 5" descr=""/>
          <p:cNvPicPr/>
          <p:nvPr/>
        </p:nvPicPr>
        <p:blipFill>
          <a:blip r:embed="rId1"/>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PlaceHolder 16"/>
          <p:cNvSpPr/>
          <p:nvPr/>
        </p:nvSpPr>
        <p:spPr>
          <a:xfrm>
            <a:off x="415800" y="282240"/>
            <a:ext cx="11358360" cy="105480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555" name="Google Shape;192;p 6" descr=""/>
          <p:cNvPicPr/>
          <p:nvPr/>
        </p:nvPicPr>
        <p:blipFill>
          <a:blip r:embed="rId1"/>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7"/>
          <p:cNvSpPr/>
          <p:nvPr/>
        </p:nvSpPr>
        <p:spPr>
          <a:xfrm>
            <a:off x="415800" y="282240"/>
            <a:ext cx="11358360" cy="105480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The trouble is, there’s no such thing as a document.</a:t>
            </a:r>
            <a:endParaRPr b="0" lang="en-CA" sz="2800" spc="-1" strike="noStrike">
              <a:latin typeface="Arial"/>
            </a:endParaRPr>
          </a:p>
        </p:txBody>
      </p:sp>
      <p:pic>
        <p:nvPicPr>
          <p:cNvPr id="557" name="Google Shape;192;p 7" descr=""/>
          <p:cNvPicPr/>
          <p:nvPr/>
        </p:nvPicPr>
        <p:blipFill>
          <a:blip r:embed="rId1"/>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609480" y="273600"/>
            <a:ext cx="10970640" cy="1143000"/>
          </a:xfrm>
          <a:prstGeom prst="rect">
            <a:avLst/>
          </a:prstGeom>
          <a:noFill/>
          <a:ln w="0">
            <a:noFill/>
          </a:ln>
        </p:spPr>
        <p:txBody>
          <a:bodyPr lIns="0" rIns="0" tIns="0" bIns="0" anchor="ctr">
            <a:noAutofit/>
          </a:bodyPr>
          <a:p>
            <a:pPr algn="ctr">
              <a:lnSpc>
                <a:spcPct val="100000"/>
              </a:lnSpc>
              <a:buNone/>
            </a:pPr>
            <a:r>
              <a:rPr b="0" lang="en-CA" sz="4400" spc="-1" strike="noStrike">
                <a:solidFill>
                  <a:srgbClr val="000000"/>
                </a:solidFill>
                <a:latin typeface="Arial"/>
                <a:ea typeface="DejaVu Sans"/>
              </a:rPr>
              <a:t>Outline</a:t>
            </a:r>
            <a:endParaRPr b="0" lang="en-CA" sz="4400" spc="-1" strike="noStrike">
              <a:latin typeface="Arial"/>
            </a:endParaRPr>
          </a:p>
        </p:txBody>
      </p:sp>
      <p:sp>
        <p:nvSpPr>
          <p:cNvPr id="514" name="PlaceHolder 2"/>
          <p:cNvSpPr>
            <a:spLocks noGrp="1"/>
          </p:cNvSpPr>
          <p:nvPr>
            <p:ph/>
          </p:nvPr>
        </p:nvSpPr>
        <p:spPr>
          <a:xfrm>
            <a:off x="609480" y="1310400"/>
            <a:ext cx="10970640" cy="4269960"/>
          </a:xfrm>
          <a:prstGeom prst="rect">
            <a:avLst/>
          </a:prstGeom>
          <a:noFill/>
          <a:ln w="0">
            <a:noFill/>
          </a:ln>
        </p:spPr>
        <p:txBody>
          <a:bodyPr lIns="0" rIns="0" tIns="0" bIns="0" anchor="t">
            <a:normAutofit fontScale="56000"/>
          </a:bodyPr>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Who we are and what we do</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What we used to do 20+ years ago</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The advent of exciting new tools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Problems with the new approach:</a:t>
            </a:r>
            <a:endParaRPr b="0" lang="en-CA" sz="32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Sporadic/partial publication with missing dependencies</a:t>
            </a:r>
            <a:endParaRPr b="0" lang="en-CA" sz="28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Uncitability</a:t>
            </a:r>
            <a:endParaRPr b="0" lang="en-CA" sz="28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Maintenance burden and security risks (Tamagotchi projects)</a:t>
            </a:r>
            <a:endParaRPr b="0" lang="en-CA"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We were thinking like software devs. How about thinking like humanists?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How book editions have worked for centuries (Speculum pecatris)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How can we use this model for digital editions? (Pet rock projects)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Endings principles.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Everything we gain.</a:t>
            </a:r>
            <a:endParaRPr b="0" lang="en-CA" sz="3200" spc="-1" strike="noStrike">
              <a:latin typeface="Arial"/>
            </a:endParaRPr>
          </a:p>
        </p:txBody>
      </p:sp>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8"/>
          <p:cNvSpPr/>
          <p:nvPr/>
        </p:nvSpPr>
        <p:spPr>
          <a:xfrm>
            <a:off x="415440" y="426240"/>
            <a:ext cx="11358360" cy="105480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00000"/>
                </a:solidFill>
                <a:latin typeface="Arial"/>
                <a:ea typeface="Arial"/>
              </a:rPr>
              <a:t>A digital edition is a network, not a collection of discrete docs.</a:t>
            </a:r>
            <a:endParaRPr b="0" lang="en-CA" sz="2800" spc="-1" strike="noStrike">
              <a:latin typeface="Arial"/>
            </a:endParaRPr>
          </a:p>
        </p:txBody>
      </p:sp>
      <p:pic>
        <p:nvPicPr>
          <p:cNvPr id="559" name="Google Shape;204;p 1" descr=""/>
          <p:cNvPicPr/>
          <p:nvPr/>
        </p:nvPicPr>
        <p:blipFill>
          <a:blip r:embed="rId1"/>
          <a:stretch/>
        </p:blipFill>
        <p:spPr>
          <a:xfrm>
            <a:off x="3285000" y="1279800"/>
            <a:ext cx="5619960" cy="496656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9"/>
          <p:cNvSpPr/>
          <p:nvPr/>
        </p:nvSpPr>
        <p:spPr>
          <a:xfrm>
            <a:off x="415800" y="176760"/>
            <a:ext cx="11358360" cy="1054800"/>
          </a:xfrm>
          <a:prstGeom prst="rect">
            <a:avLst/>
          </a:prstGeom>
          <a:noFill/>
          <a:ln w="0">
            <a:noFill/>
          </a:ln>
        </p:spPr>
        <p:style>
          <a:lnRef idx="0"/>
          <a:fillRef idx="0"/>
          <a:effectRef idx="0"/>
          <a:fontRef idx="minor"/>
        </p:style>
        <p:txBody>
          <a:bodyPr lIns="0" rIns="0" tIns="0" bIns="0" anchor="t">
            <a:normAutofit/>
          </a:bodyPr>
          <a:p>
            <a:pPr algn="ctr">
              <a:lnSpc>
                <a:spcPct val="100000"/>
              </a:lnSpc>
              <a:spcBef>
                <a:spcPts val="479"/>
              </a:spcBef>
              <a:buNone/>
              <a:tabLst>
                <a:tab algn="l" pos="0"/>
              </a:tabLst>
            </a:pPr>
            <a:r>
              <a:rPr b="0" lang="en-CA" sz="5200" spc="-1" strike="noStrike">
                <a:solidFill>
                  <a:srgbClr val="000000"/>
                </a:solidFill>
                <a:latin typeface="Arial"/>
                <a:ea typeface="Arial"/>
              </a:rPr>
              <a:t>Network map of MoEML</a:t>
            </a:r>
            <a:endParaRPr b="0" lang="en-CA" sz="5200" spc="-1" strike="noStrike">
              <a:latin typeface="Arial"/>
            </a:endParaRPr>
          </a:p>
        </p:txBody>
      </p:sp>
      <p:pic>
        <p:nvPicPr>
          <p:cNvPr id="561" name="Google Shape;210;p 1" descr=""/>
          <p:cNvPicPr/>
          <p:nvPr/>
        </p:nvPicPr>
        <p:blipFill>
          <a:blip r:embed="rId1"/>
          <a:stretch/>
        </p:blipFill>
        <p:spPr>
          <a:xfrm>
            <a:off x="3241800" y="945720"/>
            <a:ext cx="5707440" cy="57070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20"/>
          <p:cNvSpPr/>
          <p:nvPr/>
        </p:nvSpPr>
        <p:spPr>
          <a:xfrm>
            <a:off x="428760" y="360"/>
            <a:ext cx="11270520" cy="104076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scholarly corollary</a:t>
            </a:r>
            <a:endParaRPr b="0" lang="en-CA" sz="5200" spc="-1" strike="noStrike">
              <a:latin typeface="Arial"/>
            </a:endParaRPr>
          </a:p>
        </p:txBody>
      </p:sp>
      <p:sp>
        <p:nvSpPr>
          <p:cNvPr id="563" name="PlaceHolder 21"/>
          <p:cNvSpPr/>
          <p:nvPr/>
        </p:nvSpPr>
        <p:spPr>
          <a:xfrm>
            <a:off x="448200" y="1980360"/>
            <a:ext cx="10174680" cy="33994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Changes to one “document” cause changes to other “documents”.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There is no reliable way to cite a “page”.</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There’s no way to get back to the version of a “page” you saw last week.</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nobody will cite the project.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the scholars involved will not win prizes/get tenure/get grant money/be happy and successful.</a:t>
            </a:r>
            <a:endParaRPr b="0" lang="en-CA" sz="2400" spc="-1" strike="noStrike">
              <a:latin typeface="Arial"/>
            </a:endParaRPr>
          </a:p>
        </p:txBody>
      </p:sp>
      <p:sp>
        <p:nvSpPr>
          <p:cNvPr id="2" name="PlaceHolder 1"/>
          <p:cNvSpPr>
            <a:spLocks noGrp="1"/>
          </p:cNvSpPr>
          <p:nvPr>
            <p:ph type="ftr" idx="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22"/>
          <p:cNvSpPr/>
          <p:nvPr/>
        </p:nvSpPr>
        <p:spPr>
          <a:xfrm>
            <a:off x="428760" y="144360"/>
            <a:ext cx="9449640" cy="104076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So the Tamagotchi model is:</a:t>
            </a:r>
            <a:endParaRPr b="0" lang="en-CA" sz="3200" spc="-1" strike="noStrike">
              <a:latin typeface="Arial"/>
            </a:endParaRPr>
          </a:p>
        </p:txBody>
      </p:sp>
      <p:sp>
        <p:nvSpPr>
          <p:cNvPr id="565" name="PlaceHolder 23"/>
          <p:cNvSpPr/>
          <p:nvPr/>
        </p:nvSpPr>
        <p:spPr>
          <a:xfrm>
            <a:off x="448200" y="1980360"/>
            <a:ext cx="10174680" cy="339948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bad for developers because they spend their lives on maintenance; and</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bad for scholars because their work appears untrustworthy and uncitable.</a:t>
            </a:r>
            <a:endParaRPr b="0" lang="en-CA" sz="2400" spc="-1" strike="noStrike">
              <a:latin typeface="Arial"/>
            </a:endParaRPr>
          </a:p>
          <a:p>
            <a:pPr>
              <a:lnSpc>
                <a:spcPct val="90000"/>
              </a:lnSpc>
              <a:spcBef>
                <a:spcPts val="1001"/>
              </a:spcBef>
              <a:buNone/>
            </a:pP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let’s stop thinking like software developers, and start thinking like proper humanists.</a:t>
            </a:r>
            <a:endParaRPr b="0" lang="en-CA" sz="2400" spc="-1" strike="noStrike">
              <a:latin typeface="Arial"/>
            </a:endParaRPr>
          </a:p>
        </p:txBody>
      </p:sp>
      <p:sp>
        <p:nvSpPr>
          <p:cNvPr id="2" name="PlaceHolder 1"/>
          <p:cNvSpPr>
            <a:spLocks noGrp="1"/>
          </p:cNvSpPr>
          <p:nvPr>
            <p:ph type="ftr" idx="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677160" y="213840"/>
            <a:ext cx="10639080" cy="1633680"/>
          </a:xfrm>
          <a:prstGeom prst="rect">
            <a:avLst/>
          </a:prstGeom>
          <a:noFill/>
          <a:ln w="0">
            <a:noFill/>
          </a:ln>
        </p:spPr>
        <p:txBody>
          <a:bodyPr lIns="0" rIns="0" tIns="0" bIns="0" anchor="ctr">
            <a:normAutofit/>
          </a:bodyPr>
          <a:p>
            <a:pPr algn="ctr">
              <a:lnSpc>
                <a:spcPct val="90000"/>
              </a:lnSpc>
              <a:buNone/>
            </a:pPr>
            <a:r>
              <a:rPr b="0" lang="en-CA" sz="4000" spc="-1" strike="noStrike">
                <a:solidFill>
                  <a:srgbClr val="000000"/>
                </a:solidFill>
                <a:latin typeface="Arial"/>
                <a:ea typeface="Arial"/>
              </a:rPr>
              <a:t>Justifiable Suspicion of Moving Targets</a:t>
            </a:r>
            <a:endParaRPr b="0" lang="en-CA" sz="4000" spc="-1" strike="noStrike">
              <a:latin typeface="Arial"/>
            </a:endParaRPr>
          </a:p>
        </p:txBody>
      </p:sp>
      <p:sp>
        <p:nvSpPr>
          <p:cNvPr id="567" name="PlaceHolder 2"/>
          <p:cNvSpPr>
            <a:spLocks noGrp="1"/>
          </p:cNvSpPr>
          <p:nvPr>
            <p:ph/>
          </p:nvPr>
        </p:nvSpPr>
        <p:spPr>
          <a:xfrm>
            <a:off x="1182960" y="1848960"/>
            <a:ext cx="9202680" cy="455940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 </a:t>
            </a:r>
            <a:r>
              <a:rPr b="0" lang="en-CA" sz="2400" spc="-1" strike="noStrike">
                <a:solidFill>
                  <a:srgbClr val="000000"/>
                </a:solidFill>
                <a:latin typeface="Arial"/>
                <a:ea typeface="Arial"/>
              </a:rPr>
              <a:t>you should never end your research with </a:t>
            </a:r>
            <a:r>
              <a:rPr b="0" i="1" lang="en-CA" sz="2400" spc="-1" strike="noStrike">
                <a:solidFill>
                  <a:srgbClr val="000000"/>
                </a:solidFill>
                <a:latin typeface="Arial"/>
                <a:ea typeface="Arial"/>
              </a:rPr>
              <a:t>Wikipedia</a:t>
            </a:r>
            <a:r>
              <a:rPr b="0" lang="en-CA" sz="2400" spc="-1" strike="noStrike">
                <a:solidFill>
                  <a:srgbClr val="000000"/>
                </a:solidFill>
                <a:latin typeface="Arial"/>
                <a:ea typeface="Arial"/>
              </a:rPr>
              <a:t> or another wiki. Instead, use such sites at the very beginning stages of your research to gather basic information and sources and then move on to more credible sources.</a:t>
            </a:r>
            <a:endParaRPr b="0" lang="en-CA" sz="2400" spc="-1" strike="noStrike">
              <a:latin typeface="Arial"/>
            </a:endParaRPr>
          </a:p>
          <a:p>
            <a:pPr marL="228600" indent="-228600" algn="r">
              <a:lnSpc>
                <a:spcPct val="100000"/>
              </a:lnSpc>
              <a:spcBef>
                <a:spcPts val="360"/>
              </a:spcBef>
              <a:buNone/>
              <a:tabLst>
                <a:tab algn="l" pos="0"/>
              </a:tabLst>
            </a:pPr>
            <a:r>
              <a:rPr b="0" lang="en-CA" sz="2400" spc="-1" strike="noStrike">
                <a:solidFill>
                  <a:srgbClr val="000000"/>
                </a:solidFill>
                <a:latin typeface="Arial"/>
                <a:ea typeface="Arial"/>
              </a:rPr>
              <a:t>– </a:t>
            </a:r>
            <a:r>
              <a:rPr b="0" lang="en-CA" sz="2400" spc="-1" strike="noStrike">
                <a:solidFill>
                  <a:srgbClr val="000000"/>
                </a:solidFill>
                <a:latin typeface="Arial"/>
                <a:ea typeface="Arial"/>
              </a:rPr>
              <a:t>Ellen C. Carillo, </a:t>
            </a:r>
            <a:r>
              <a:rPr b="0" i="1" lang="en-CA" sz="2400" spc="-1" strike="noStrike">
                <a:solidFill>
                  <a:srgbClr val="000000"/>
                </a:solidFill>
                <a:latin typeface="Arial"/>
                <a:ea typeface="Arial"/>
              </a:rPr>
              <a:t>MLA Guide to Digital Literacy</a:t>
            </a:r>
            <a:r>
              <a:rPr b="0" lang="en-CA" sz="2400" spc="-1" strike="noStrike">
                <a:solidFill>
                  <a:srgbClr val="000000"/>
                </a:solidFill>
                <a:latin typeface="Arial"/>
                <a:ea typeface="Arial"/>
              </a:rPr>
              <a:t>, 104</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subTitle"/>
          </p:nvPr>
        </p:nvSpPr>
        <p:spPr>
          <a:xfrm>
            <a:off x="415440" y="324360"/>
            <a:ext cx="11358360" cy="1054800"/>
          </a:xfrm>
          <a:prstGeom prst="rect">
            <a:avLst/>
          </a:prstGeom>
          <a:noFill/>
          <a:ln w="0">
            <a:noFill/>
          </a:ln>
        </p:spPr>
        <p:txBody>
          <a:bodyPr lIns="0" rIns="0" tIns="0" bIns="0" anchor="t">
            <a:normAutofit/>
          </a:bodyPr>
          <a:p>
            <a:pPr marL="228600" indent="-228600">
              <a:lnSpc>
                <a:spcPct val="100000"/>
              </a:lnSpc>
              <a:spcBef>
                <a:spcPts val="479"/>
              </a:spcBef>
              <a:buNone/>
              <a:tabLst>
                <a:tab algn="l" pos="0"/>
              </a:tabLst>
            </a:pPr>
            <a:r>
              <a:rPr b="0" lang="en-CA" sz="2800" spc="-1" strike="noStrike">
                <a:solidFill>
                  <a:srgbClr val="000000"/>
                </a:solidFill>
                <a:latin typeface="Arial"/>
                <a:ea typeface="Arial"/>
              </a:rPr>
              <a:t>Even Wikipedia won’t cite Wikipedia</a:t>
            </a:r>
            <a:endParaRPr b="0" lang="en-CA" sz="2800" spc="-1" strike="noStrike">
              <a:latin typeface="Arial"/>
            </a:endParaRPr>
          </a:p>
        </p:txBody>
      </p:sp>
      <p:sp>
        <p:nvSpPr>
          <p:cNvPr id="569" name="Google Shape;234;p 2"/>
          <p:cNvSpPr/>
          <p:nvPr/>
        </p:nvSpPr>
        <p:spPr>
          <a:xfrm>
            <a:off x="847800" y="1612080"/>
            <a:ext cx="10443600" cy="237708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1" lang="en-CA" sz="2400" spc="-1" strike="noStrike">
                <a:solidFill>
                  <a:srgbClr val="000000"/>
                </a:solidFill>
                <a:latin typeface="Arial"/>
                <a:ea typeface="Arial"/>
              </a:rPr>
              <a:t>Wikipedia is not a reliable source</a:t>
            </a:r>
            <a:r>
              <a:rPr b="0" lang="en-CA" sz="2400" spc="-1" strike="noStrike">
                <a:solidFill>
                  <a:srgbClr val="000000"/>
                </a:solidFill>
                <a:latin typeface="Arial"/>
                <a:ea typeface="Arial"/>
              </a:rPr>
              <a:t> for citations elsewhere on Wikipedia. As a user-generated source, it can be edited by anyone at any time, and any information it contains at a particular time could be vandalism, a work in progress, or simply incorrect.</a:t>
            </a:r>
            <a:endParaRPr b="0" lang="en-CA" sz="2400" spc="-1" strike="noStrike">
              <a:latin typeface="Arial"/>
            </a:endParaRPr>
          </a:p>
          <a:p>
            <a:pPr>
              <a:lnSpc>
                <a:spcPct val="100000"/>
              </a:lnSpc>
              <a:buNone/>
              <a:tabLst>
                <a:tab algn="l" pos="0"/>
              </a:tabLst>
            </a:pPr>
            <a:endParaRPr b="0" lang="en-CA" sz="2400" spc="-1" strike="noStrike">
              <a:latin typeface="Arial"/>
            </a:endParaRPr>
          </a:p>
          <a:p>
            <a:pPr algn="r">
              <a:lnSpc>
                <a:spcPct val="100000"/>
              </a:lnSpc>
              <a:buNone/>
              <a:tabLst>
                <a:tab algn="l" pos="0"/>
              </a:tabLst>
            </a:pPr>
            <a:r>
              <a:rPr b="0" lang="en-CA" sz="2400" spc="-1" strike="noStrike">
                <a:solidFill>
                  <a:srgbClr val="000000"/>
                </a:solidFill>
                <a:latin typeface="Arial"/>
                <a:ea typeface="Arial"/>
              </a:rPr>
              <a:t>https://en.wikipedia.org/wiki/Wikipedia:Wikipedia_is_not_a_reliable_source</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p:nvPr>
        </p:nvSpPr>
        <p:spPr>
          <a:xfrm>
            <a:off x="1198800" y="1944720"/>
            <a:ext cx="9202680" cy="4179960"/>
          </a:xfrm>
          <a:prstGeom prst="rect">
            <a:avLst/>
          </a:prstGeom>
          <a:noFill/>
          <a:ln w="0">
            <a:noFill/>
          </a:ln>
        </p:spPr>
        <p:txBody>
          <a:bodyPr lIns="0" rIns="0" tIns="0" bIns="0" anchor="t">
            <a:normAutofit/>
          </a:bodyPr>
          <a:p>
            <a:pPr marL="457200" indent="-367920">
              <a:lnSpc>
                <a:spcPct val="100000"/>
              </a:lnSpc>
              <a:spcBef>
                <a:spcPts val="360"/>
              </a:spcBef>
              <a:buClr>
                <a:srgbClr val="000000"/>
              </a:buClr>
              <a:buFont typeface="Arial"/>
              <a:buChar char="•"/>
            </a:pPr>
            <a:r>
              <a:rPr b="0" lang="en-CA" sz="2400" spc="-1" strike="noStrike">
                <a:solidFill>
                  <a:srgbClr val="000000"/>
                </a:solidFill>
                <a:latin typeface="Arial"/>
                <a:ea typeface="Arial"/>
              </a:rPr>
              <a:t>Style guides won’t help us cite a moving target. </a:t>
            </a:r>
            <a:endParaRPr b="0" lang="en-CA" sz="2400" spc="-1" strike="noStrike">
              <a:latin typeface="Arial"/>
            </a:endParaRPr>
          </a:p>
          <a:p>
            <a:pPr marL="457200" indent="-367920">
              <a:lnSpc>
                <a:spcPct val="100000"/>
              </a:lnSpc>
              <a:spcBef>
                <a:spcPts val="1001"/>
              </a:spcBef>
              <a:buClr>
                <a:srgbClr val="000000"/>
              </a:buClr>
              <a:buFont typeface="Arial"/>
              <a:buChar char="•"/>
            </a:pPr>
            <a:r>
              <a:rPr b="0" lang="en-CA" sz="2400" spc="-1" strike="noStrike">
                <a:solidFill>
                  <a:srgbClr val="000000"/>
                </a:solidFill>
                <a:latin typeface="Arial"/>
                <a:ea typeface="Arial"/>
              </a:rPr>
              <a:t>The onus is on producers of resources, not citers of resources. </a:t>
            </a:r>
            <a:endParaRPr b="0" lang="en-CA" sz="2400" spc="-1" strike="noStrike">
              <a:latin typeface="Arial"/>
            </a:endParaRPr>
          </a:p>
          <a:p>
            <a:pPr marL="457200" indent="-367920">
              <a:lnSpc>
                <a:spcPct val="100000"/>
              </a:lnSpc>
              <a:spcBef>
                <a:spcPts val="1001"/>
              </a:spcBef>
              <a:buClr>
                <a:srgbClr val="000000"/>
              </a:buClr>
              <a:buFont typeface="Arial"/>
              <a:buChar char="•"/>
            </a:pPr>
            <a:r>
              <a:rPr b="0" lang="en-CA" sz="2400" spc="-1" strike="noStrike">
                <a:solidFill>
                  <a:srgbClr val="000000"/>
                </a:solidFill>
                <a:latin typeface="Arial"/>
                <a:ea typeface="Arial"/>
              </a:rPr>
              <a:t>The digital resources themselves need to move to </a:t>
            </a:r>
            <a:r>
              <a:rPr b="0" lang="en-CA" sz="2400" spc="-1" strike="noStrike">
                <a:solidFill>
                  <a:srgbClr val="cc0000"/>
                </a:solidFill>
                <a:latin typeface="Arial"/>
                <a:ea typeface="Arial"/>
              </a:rPr>
              <a:t>stable</a:t>
            </a:r>
            <a:r>
              <a:rPr b="0" lang="en-CA" sz="2400" spc="-1" strike="noStrike">
                <a:solidFill>
                  <a:srgbClr val="000000"/>
                </a:solidFill>
                <a:latin typeface="Arial"/>
                <a:ea typeface="Arial"/>
              </a:rPr>
              <a:t> versioning/editioning.</a:t>
            </a:r>
            <a:endParaRPr b="0" lang="en-CA" sz="2400" spc="-1" strike="noStrike">
              <a:latin typeface="Arial"/>
            </a:endParaRPr>
          </a:p>
        </p:txBody>
      </p:sp>
      <p:sp>
        <p:nvSpPr>
          <p:cNvPr id="571" name="PlaceHolder 2"/>
          <p:cNvSpPr>
            <a:spLocks noGrp="1"/>
          </p:cNvSpPr>
          <p:nvPr>
            <p:ph type="title"/>
          </p:nvPr>
        </p:nvSpPr>
        <p:spPr>
          <a:xfrm>
            <a:off x="677160" y="213840"/>
            <a:ext cx="10639080" cy="163368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00000"/>
                </a:solidFill>
                <a:latin typeface="Arial"/>
                <a:ea typeface="Arial"/>
              </a:rPr>
              <a:t>We claim …</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609480" y="273600"/>
            <a:ext cx="10971000" cy="114336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00000"/>
                </a:solidFill>
                <a:latin typeface="Arial"/>
                <a:ea typeface="DejaVu Sans"/>
              </a:rPr>
              <a:t>What books got </a:t>
            </a:r>
            <a:r>
              <a:rPr b="0" lang="en-CA" sz="5200" spc="-1" strike="noStrike">
                <a:solidFill>
                  <a:srgbClr val="000000"/>
                </a:solidFill>
                <a:latin typeface="Arial"/>
                <a:ea typeface="DejaVu Sans"/>
              </a:rPr>
              <a:t>right</a:t>
            </a:r>
            <a:endParaRPr b="0" lang="en-CA" sz="5200" spc="-1" strike="noStrike">
              <a:latin typeface="Arial"/>
            </a:endParaRPr>
          </a:p>
        </p:txBody>
      </p:sp>
      <p:sp>
        <p:nvSpPr>
          <p:cNvPr id="573" name="PlaceHolder 2"/>
          <p:cNvSpPr>
            <a:spLocks noGrp="1"/>
          </p:cNvSpPr>
          <p:nvPr>
            <p:ph type="subTitle"/>
          </p:nvPr>
        </p:nvSpPr>
        <p:spPr>
          <a:xfrm>
            <a:off x="609480" y="1604520"/>
            <a:ext cx="10971000" cy="3975840"/>
          </a:xfrm>
          <a:prstGeom prst="rect">
            <a:avLst/>
          </a:prstGeom>
          <a:noFill/>
          <a:ln w="0">
            <a:noFill/>
          </a:ln>
        </p:spPr>
        <p:txBody>
          <a:bodyPr lIns="0" rIns="0" tIns="0" bIns="0" anchor="ctr">
            <a:noAutofit/>
          </a:bodyPr>
          <a:p>
            <a:pPr marL="101520" indent="-228600">
              <a:lnSpc>
                <a:spcPct val="115000"/>
              </a:lnSpc>
              <a:spcBef>
                <a:spcPts val="1001"/>
              </a:spcBef>
              <a:buNone/>
              <a:tabLst>
                <a:tab algn="l" pos="0"/>
              </a:tabLst>
            </a:pPr>
            <a:r>
              <a:rPr b="0" lang="en-CA" sz="2800" spc="-1" strike="noStrike">
                <a:solidFill>
                  <a:srgbClr val="333333"/>
                </a:solidFill>
                <a:latin typeface="Arial"/>
                <a:ea typeface="Arial"/>
              </a:rPr>
              <a:t>German </a:t>
            </a:r>
            <a:r>
              <a:rPr b="0" i="1" lang="en-CA" sz="2800" spc="-1" strike="noStrike">
                <a:solidFill>
                  <a:srgbClr val="333333"/>
                </a:solidFill>
                <a:latin typeface="Arial"/>
                <a:ea typeface="Arial"/>
              </a:rPr>
              <a:t>Edition</a:t>
            </a:r>
            <a:r>
              <a:rPr b="0" lang="en-CA" sz="2800" spc="-1" strike="noStrike">
                <a:solidFill>
                  <a:srgbClr val="333333"/>
                </a:solidFill>
                <a:latin typeface="Arial"/>
                <a:ea typeface="Arial"/>
              </a:rPr>
              <a:t> (1537)</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Dutch </a:t>
            </a:r>
            <a:r>
              <a:rPr b="0" i="1" lang="en-CA" sz="2800" spc="-1" strike="noStrike">
                <a:solidFill>
                  <a:srgbClr val="333333"/>
                </a:solidFill>
                <a:latin typeface="Arial"/>
                <a:ea typeface="Arial"/>
              </a:rPr>
              <a:t>editie</a:t>
            </a:r>
            <a:r>
              <a:rPr b="0" lang="en-CA" sz="2800" spc="-1" strike="noStrike">
                <a:solidFill>
                  <a:srgbClr val="333333"/>
                </a:solidFill>
                <a:latin typeface="Arial"/>
                <a:ea typeface="Arial"/>
              </a:rPr>
              <a:t> (1546)</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English </a:t>
            </a:r>
            <a:r>
              <a:rPr b="0" i="1" lang="en-CA" sz="2800" spc="-1" strike="noStrike">
                <a:solidFill>
                  <a:srgbClr val="333333"/>
                </a:solidFill>
                <a:latin typeface="Arial"/>
                <a:ea typeface="Arial"/>
              </a:rPr>
              <a:t>edition</a:t>
            </a:r>
            <a:r>
              <a:rPr b="0" lang="en-CA" sz="2800" spc="-1" strike="noStrike">
                <a:solidFill>
                  <a:srgbClr val="333333"/>
                </a:solidFill>
                <a:latin typeface="Arial"/>
                <a:ea typeface="Arial"/>
              </a:rPr>
              <a:t> (1556)</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Italian </a:t>
            </a:r>
            <a:r>
              <a:rPr b="0" i="1" lang="en-CA" sz="2800" spc="-1" strike="noStrike">
                <a:solidFill>
                  <a:srgbClr val="333333"/>
                </a:solidFill>
                <a:latin typeface="Arial"/>
                <a:ea typeface="Arial"/>
              </a:rPr>
              <a:t>edizione</a:t>
            </a:r>
            <a:r>
              <a:rPr b="0" lang="en-CA" sz="2800" spc="-1" strike="noStrike">
                <a:solidFill>
                  <a:srgbClr val="333333"/>
                </a:solidFill>
                <a:latin typeface="Arial"/>
                <a:ea typeface="Arial"/>
              </a:rPr>
              <a:t> (1575)</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Portuguese </a:t>
            </a:r>
            <a:r>
              <a:rPr b="0" i="1" lang="en-CA" sz="2800" spc="-1" strike="noStrike">
                <a:solidFill>
                  <a:srgbClr val="333333"/>
                </a:solidFill>
                <a:latin typeface="Arial"/>
                <a:ea typeface="Arial"/>
              </a:rPr>
              <a:t>edição</a:t>
            </a:r>
            <a:r>
              <a:rPr b="0" lang="en-CA" sz="2800" spc="-1" strike="noStrike">
                <a:solidFill>
                  <a:srgbClr val="333333"/>
                </a:solidFill>
                <a:latin typeface="Arial"/>
                <a:ea typeface="Arial"/>
              </a:rPr>
              <a:t> (1666)</a:t>
            </a:r>
            <a:endParaRPr b="0" lang="en-CA" sz="2800" spc="-1" strike="noStrike">
              <a:latin typeface="Arial"/>
            </a:endParaRPr>
          </a:p>
          <a:p>
            <a:pPr marL="101520" indent="-228600">
              <a:lnSpc>
                <a:spcPct val="90000"/>
              </a:lnSpc>
              <a:spcBef>
                <a:spcPts val="1001"/>
              </a:spcBef>
              <a:buNone/>
              <a:tabLst>
                <a:tab algn="l" pos="0"/>
              </a:tabLst>
            </a:pP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subTitle"/>
          </p:nvPr>
        </p:nvSpPr>
        <p:spPr>
          <a:xfrm>
            <a:off x="609480" y="1820520"/>
            <a:ext cx="10971000" cy="397584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Edmund Coote, </a:t>
            </a:r>
            <a:r>
              <a:rPr b="0" i="1" lang="en-CA" sz="2400" spc="-1" strike="noStrike">
                <a:solidFill>
                  <a:srgbClr val="000000"/>
                </a:solidFill>
                <a:latin typeface="Arial"/>
                <a:ea typeface="Arial"/>
              </a:rPr>
              <a:t>The English Schoolmaster</a:t>
            </a:r>
            <a:r>
              <a:rPr b="0" lang="en-CA" sz="2400" spc="-1" strike="noStrike">
                <a:solidFill>
                  <a:srgbClr val="000000"/>
                </a:solidFill>
                <a:latin typeface="Arial"/>
                <a:ea typeface="Arial"/>
              </a:rPr>
              <a:t> (1596): “putting forth”</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John Florio, </a:t>
            </a:r>
            <a:r>
              <a:rPr b="0" i="1" lang="en-CA" sz="2400" spc="-1" strike="noStrike">
                <a:solidFill>
                  <a:srgbClr val="000000"/>
                </a:solidFill>
                <a:latin typeface="Arial"/>
                <a:ea typeface="Arial"/>
              </a:rPr>
              <a:t>A World of Words</a:t>
            </a:r>
            <a:r>
              <a:rPr b="0" lang="en-CA" sz="2400" spc="-1" strike="noStrike">
                <a:solidFill>
                  <a:srgbClr val="000000"/>
                </a:solidFill>
                <a:latin typeface="Arial"/>
                <a:ea typeface="Arial"/>
              </a:rPr>
              <a:t> (1598): “a setting foorth, a publishing, a creating or an edition”</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Robert Cawdrey, </a:t>
            </a:r>
            <a:r>
              <a:rPr b="0" i="1" lang="en-CA" sz="2400" spc="-1" strike="noStrike">
                <a:solidFill>
                  <a:srgbClr val="000000"/>
                </a:solidFill>
                <a:latin typeface="Arial"/>
                <a:ea typeface="Arial"/>
              </a:rPr>
              <a:t>A Table Alphabetical</a:t>
            </a:r>
            <a:r>
              <a:rPr b="0" lang="en-CA" sz="2400" spc="-1" strike="noStrike">
                <a:solidFill>
                  <a:srgbClr val="000000"/>
                </a:solidFill>
                <a:latin typeface="Arial"/>
                <a:ea typeface="Arial"/>
              </a:rPr>
              <a:t> (1604): a “putting fourth, setting abroade”</a:t>
            </a:r>
            <a:endParaRPr b="0" lang="en-CA" sz="2400" spc="-1" strike="noStrike">
              <a:latin typeface="Arial"/>
            </a:endParaRPr>
          </a:p>
          <a:p>
            <a:pPr marL="457200" indent="-228600">
              <a:lnSpc>
                <a:spcPct val="100000"/>
              </a:lnSpc>
              <a:spcBef>
                <a:spcPts val="360"/>
              </a:spcBef>
              <a:buNone/>
              <a:tabLst>
                <a:tab algn="l" pos="0"/>
              </a:tabLst>
            </a:pPr>
            <a:endParaRPr b="0" lang="en-CA" sz="1500" spc="-1" strike="noStrike">
              <a:latin typeface="Arial"/>
            </a:endParaRPr>
          </a:p>
        </p:txBody>
      </p:sp>
      <p:sp>
        <p:nvSpPr>
          <p:cNvPr id="575" name="PlaceHolder 2"/>
          <p:cNvSpPr>
            <a:spLocks noGrp="1"/>
          </p:cNvSpPr>
          <p:nvPr>
            <p:ph type="title"/>
          </p:nvPr>
        </p:nvSpPr>
        <p:spPr>
          <a:xfrm>
            <a:off x="609480" y="273600"/>
            <a:ext cx="10971000" cy="114336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a:t>
            </a:r>
            <a:r>
              <a:rPr b="0" lang="en-CA" sz="5200" spc="-1" strike="noStrike">
                <a:solidFill>
                  <a:srgbClr val="000000"/>
                </a:solidFill>
                <a:latin typeface="Arial"/>
                <a:ea typeface="Arial"/>
              </a:rPr>
              <a:t>edition”</a:t>
            </a:r>
            <a:endParaRPr b="0" lang="en-CA" sz="5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p:nvPr>
        </p:nvSpPr>
        <p:spPr>
          <a:xfrm>
            <a:off x="609480" y="1604520"/>
            <a:ext cx="10971000" cy="3975840"/>
          </a:xfrm>
          <a:prstGeom prst="rect">
            <a:avLst/>
          </a:prstGeom>
          <a:noFill/>
          <a:ln w="0">
            <a:noFill/>
          </a:ln>
        </p:spPr>
        <p:txBody>
          <a:bodyPr lIns="0" rIns="0" tIns="0" bIns="0" anchor="t">
            <a:normAutofit/>
          </a:bodyPr>
          <a:p>
            <a:pPr marL="228600" indent="-228600">
              <a:lnSpc>
                <a:spcPct val="115000"/>
              </a:lnSpc>
              <a:spcBef>
                <a:spcPts val="1001"/>
              </a:spcBef>
              <a:buNone/>
              <a:tabLst>
                <a:tab algn="l" pos="0"/>
              </a:tabLst>
            </a:pPr>
            <a:r>
              <a:rPr b="0" lang="en-CA" sz="2400" spc="-1" strike="noStrike">
                <a:solidFill>
                  <a:srgbClr val="000000"/>
                </a:solidFill>
                <a:latin typeface="Arial"/>
                <a:ea typeface="Arial"/>
              </a:rPr>
              <a:t>A printed version of a given work that may be distinguished from other versions … by </a:t>
            </a:r>
            <a:r>
              <a:rPr b="0" lang="en-CA" sz="2400" spc="-1" strike="noStrike">
                <a:solidFill>
                  <a:srgbClr val="cc0000"/>
                </a:solidFill>
                <a:latin typeface="Arial"/>
                <a:ea typeface="Arial"/>
              </a:rPr>
              <a:t>its membership of a complete batch of copies printed from the same setting of type, usually at the same time and place</a:t>
            </a:r>
            <a:r>
              <a:rPr b="0" lang="en-CA" sz="2400" spc="-1" strike="noStrike">
                <a:solidFill>
                  <a:srgbClr val="000000"/>
                </a:solidFill>
                <a:latin typeface="Arial"/>
                <a:ea typeface="Arial"/>
              </a:rPr>
              <a:t>. These batches come to be numbered as first, second, third, etc. editions, each time a new version is set again from fresh type.</a:t>
            </a:r>
            <a:endParaRPr b="0" lang="en-CA" sz="2400" spc="-1" strike="noStrike">
              <a:latin typeface="Arial"/>
            </a:endParaRPr>
          </a:p>
          <a:p>
            <a:pPr marL="228600" indent="-228600" algn="r">
              <a:lnSpc>
                <a:spcPct val="115000"/>
              </a:lnSpc>
              <a:spcBef>
                <a:spcPts val="1001"/>
              </a:spcBef>
              <a:buNone/>
              <a:tabLst>
                <a:tab algn="l" pos="0"/>
              </a:tabLst>
            </a:pPr>
            <a:r>
              <a:rPr b="0" lang="en-CA" sz="2400" spc="-1" strike="noStrike">
                <a:solidFill>
                  <a:srgbClr val="000000"/>
                </a:solidFill>
                <a:latin typeface="Arial"/>
                <a:ea typeface="Arial"/>
              </a:rPr>
              <a:t>- Baldick, </a:t>
            </a:r>
            <a:r>
              <a:rPr b="0" i="1" lang="en-CA" sz="2400" spc="-1" strike="noStrike">
                <a:solidFill>
                  <a:srgbClr val="000000"/>
                </a:solidFill>
                <a:latin typeface="Arial"/>
                <a:ea typeface="Arial"/>
              </a:rPr>
              <a:t>Oxford Dictionary of Literary Terms</a:t>
            </a:r>
            <a:endParaRPr b="0" lang="en-CA" sz="2400" spc="-1" strike="noStrike">
              <a:latin typeface="Arial"/>
            </a:endParaRPr>
          </a:p>
          <a:p>
            <a:pPr marL="228600" indent="-228600">
              <a:lnSpc>
                <a:spcPct val="115000"/>
              </a:lnSpc>
              <a:spcBef>
                <a:spcPts val="1001"/>
              </a:spcBef>
              <a:buNone/>
              <a:tabLst>
                <a:tab algn="l" pos="0"/>
              </a:tabLst>
            </a:pPr>
            <a:endParaRPr b="0" lang="en-CA" sz="1200" spc="-1" strike="noStrike">
              <a:latin typeface="Arial"/>
            </a:endParaRPr>
          </a:p>
          <a:p>
            <a:pPr marL="228600" indent="-228600">
              <a:lnSpc>
                <a:spcPct val="115000"/>
              </a:lnSpc>
              <a:spcBef>
                <a:spcPts val="1001"/>
              </a:spcBef>
              <a:buNone/>
              <a:tabLst>
                <a:tab algn="l" pos="0"/>
              </a:tabLst>
            </a:pPr>
            <a:endParaRPr b="0" lang="en-CA" sz="1200" spc="-1" strike="noStrike">
              <a:latin typeface="Arial"/>
            </a:endParaRPr>
          </a:p>
          <a:p>
            <a:pPr marL="228600" indent="-228600">
              <a:lnSpc>
                <a:spcPct val="115000"/>
              </a:lnSpc>
              <a:spcBef>
                <a:spcPts val="1001"/>
              </a:spcBef>
              <a:buNone/>
              <a:tabLst>
                <a:tab algn="l" pos="0"/>
              </a:tabLst>
            </a:pPr>
            <a:endParaRPr b="0" lang="en-CA" sz="1200" spc="-1" strike="noStrike">
              <a:latin typeface="Arial"/>
            </a:endParaRPr>
          </a:p>
        </p:txBody>
      </p:sp>
      <p:sp>
        <p:nvSpPr>
          <p:cNvPr id="577" name="PlaceHolder 2"/>
          <p:cNvSpPr>
            <a:spLocks noGrp="1"/>
          </p:cNvSpPr>
          <p:nvPr>
            <p:ph type="title"/>
          </p:nvPr>
        </p:nvSpPr>
        <p:spPr>
          <a:xfrm>
            <a:off x="609480" y="273600"/>
            <a:ext cx="10971000" cy="114336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Edition as text</a:t>
            </a:r>
            <a:endParaRPr b="0" lang="en-CA" sz="5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428400" y="0"/>
            <a:ext cx="11270880" cy="104076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What is HCMC?</a:t>
            </a:r>
            <a:endParaRPr b="0" lang="en-CA" sz="5200" spc="-1" strike="noStrike">
              <a:latin typeface="Arial"/>
            </a:endParaRPr>
          </a:p>
        </p:txBody>
      </p:sp>
      <p:sp>
        <p:nvSpPr>
          <p:cNvPr id="516" name="PlaceHolder 2"/>
          <p:cNvSpPr>
            <a:spLocks noGrp="1"/>
          </p:cNvSpPr>
          <p:nvPr>
            <p:ph/>
          </p:nvPr>
        </p:nvSpPr>
        <p:spPr>
          <a:xfrm>
            <a:off x="447840" y="1449720"/>
            <a:ext cx="10174680" cy="392976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Set up in the mid-1990s​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Provides programming</a:t>
            </a:r>
            <a:endParaRPr b="0" lang="en-CA" sz="2400" spc="-1" strike="noStrike">
              <a:latin typeface="Arial"/>
            </a:endParaRPr>
          </a:p>
          <a:p>
            <a:pPr>
              <a:lnSpc>
                <a:spcPct val="90000"/>
              </a:lnSpc>
              <a:spcBef>
                <a:spcPts val="1001"/>
              </a:spcBef>
              <a:buNone/>
              <a:tabLst>
                <a:tab algn="l" pos="0"/>
              </a:tabLst>
            </a:pPr>
            <a:r>
              <a:rPr b="0" lang="en-US" sz="2400" spc="-1" strike="noStrike">
                <a:solidFill>
                  <a:srgbClr val="000000"/>
                </a:solidFill>
                <a:latin typeface="Arial"/>
                <a:ea typeface="Roboto"/>
              </a:rPr>
              <a:t> </a:t>
            </a:r>
            <a:r>
              <a:rPr b="0" lang="en-US" sz="2400" spc="-1" strike="noStrike">
                <a:solidFill>
                  <a:srgbClr val="000000"/>
                </a:solidFill>
                <a:latin typeface="Arial"/>
                <a:ea typeface="Roboto"/>
              </a:rPr>
              <a:t>support for research and</a:t>
            </a:r>
            <a:endParaRPr b="0" lang="en-CA" sz="2400" spc="-1" strike="noStrike">
              <a:latin typeface="Arial"/>
            </a:endParaRPr>
          </a:p>
          <a:p>
            <a:pPr>
              <a:lnSpc>
                <a:spcPct val="90000"/>
              </a:lnSpc>
              <a:spcBef>
                <a:spcPts val="1001"/>
              </a:spcBef>
              <a:buNone/>
              <a:tabLst>
                <a:tab algn="l" pos="0"/>
              </a:tabLst>
            </a:pPr>
            <a:r>
              <a:rPr b="0" lang="en-US" sz="2400" spc="-1" strike="noStrike">
                <a:solidFill>
                  <a:srgbClr val="000000"/>
                </a:solidFill>
                <a:latin typeface="Arial"/>
                <a:ea typeface="Roboto"/>
              </a:rPr>
              <a:t> </a:t>
            </a:r>
            <a:r>
              <a:rPr b="0" lang="en-US" sz="2400" spc="-1" strike="noStrike">
                <a:solidFill>
                  <a:srgbClr val="000000"/>
                </a:solidFill>
                <a:latin typeface="Arial"/>
                <a:ea typeface="Roboto"/>
              </a:rPr>
              <a:t>teaching in the Humanities​</a:t>
            </a:r>
            <a:endParaRPr b="0" lang="en-CA" sz="2400" spc="-1" strike="noStrike">
              <a:latin typeface="Arial"/>
            </a:endParaRPr>
          </a:p>
          <a:p>
            <a:pPr marL="216000" indent="-216000">
              <a:lnSpc>
                <a:spcPct val="90000"/>
              </a:lnSpc>
              <a:spcBef>
                <a:spcPts val="1001"/>
              </a:spcBef>
              <a:buClr>
                <a:srgbClr val="000000"/>
              </a:buClr>
              <a:buSzPct val="45000"/>
              <a:buFont typeface="Wingdings" charset="2"/>
              <a:buChar char=""/>
              <a:tabLst>
                <a:tab algn="l" pos="0"/>
              </a:tabLst>
            </a:pPr>
            <a:r>
              <a:rPr b="0" lang="en-US" sz="2400" spc="-1" strike="noStrike">
                <a:solidFill>
                  <a:srgbClr val="000000"/>
                </a:solidFill>
                <a:latin typeface="Arial"/>
                <a:ea typeface="Roboto"/>
              </a:rPr>
              <a:t>Includes a lab where </a:t>
            </a:r>
            <a:br>
              <a:rPr sz="2400"/>
            </a:br>
            <a:r>
              <a:rPr b="0" lang="en-US" sz="2400" spc="-1" strike="noStrike">
                <a:solidFill>
                  <a:srgbClr val="000000"/>
                </a:solidFill>
                <a:latin typeface="Arial"/>
                <a:ea typeface="Roboto"/>
              </a:rPr>
              <a:t>researchers and teams </a:t>
            </a:r>
            <a:br>
              <a:rPr sz="2400"/>
            </a:br>
            <a:r>
              <a:rPr b="0" lang="en-US" sz="2400" spc="-1" strike="noStrike">
                <a:solidFill>
                  <a:srgbClr val="000000"/>
                </a:solidFill>
                <a:latin typeface="Arial"/>
                <a:ea typeface="Roboto"/>
              </a:rPr>
              <a:t>can work</a:t>
            </a:r>
            <a:endParaRPr b="0" lang="en-CA" sz="2400" spc="-1" strike="noStrike">
              <a:latin typeface="Arial"/>
            </a:endParaRPr>
          </a:p>
          <a:p>
            <a:pPr>
              <a:lnSpc>
                <a:spcPct val="90000"/>
              </a:lnSpc>
              <a:spcBef>
                <a:spcPts val="1001"/>
              </a:spcBef>
              <a:buNone/>
              <a:tabLst>
                <a:tab algn="l" pos="0"/>
              </a:tabLst>
            </a:pPr>
            <a:endParaRPr b="0" lang="en-CA" sz="2400" spc="-1" strike="noStrike">
              <a:latin typeface="Arial"/>
            </a:endParaRPr>
          </a:p>
          <a:p>
            <a:pPr>
              <a:lnSpc>
                <a:spcPct val="90000"/>
              </a:lnSpc>
              <a:spcBef>
                <a:spcPts val="1001"/>
              </a:spcBef>
              <a:buNone/>
              <a:tabLst>
                <a:tab algn="l" pos="0"/>
              </a:tabLst>
            </a:pPr>
            <a:endParaRPr b="0" lang="en-CA" sz="2400" spc="-1" strike="noStrike">
              <a:latin typeface="Arial"/>
            </a:endParaRPr>
          </a:p>
        </p:txBody>
      </p:sp>
      <p:pic>
        <p:nvPicPr>
          <p:cNvPr id="517" name="Picture 2" descr="A group of people in a room"/>
          <p:cNvPicPr/>
          <p:nvPr/>
        </p:nvPicPr>
        <p:blipFill>
          <a:blip r:embed="rId1"/>
          <a:stretch/>
        </p:blipFill>
        <p:spPr>
          <a:xfrm>
            <a:off x="4721760" y="1137600"/>
            <a:ext cx="6570360" cy="4926960"/>
          </a:xfrm>
          <a:prstGeom prst="rect">
            <a:avLst/>
          </a:prstGeom>
          <a:ln w="0">
            <a:noFill/>
          </a:ln>
        </p:spPr>
      </p:pic>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p:nvPr>
        </p:nvSpPr>
        <p:spPr>
          <a:xfrm>
            <a:off x="609480" y="1604520"/>
            <a:ext cx="10971000" cy="397584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101520" indent="-228600">
              <a:lnSpc>
                <a:spcPct val="115000"/>
              </a:lnSpc>
              <a:spcBef>
                <a:spcPts val="1001"/>
              </a:spcBef>
              <a:buNone/>
              <a:tabLst>
                <a:tab algn="l" pos="0"/>
              </a:tabLst>
            </a:pPr>
            <a:r>
              <a:rPr b="0" lang="en-CA" sz="2400" spc="-1" strike="noStrike">
                <a:solidFill>
                  <a:srgbClr val="333333"/>
                </a:solidFill>
                <a:latin typeface="Arial"/>
                <a:ea typeface="Arial"/>
              </a:rPr>
              <a:t>I haue now in this seconde edition taken about it such paines, yt verye fewe great faultes &amp; notable errours are in it to be founde.</a:t>
            </a:r>
            <a:endParaRPr b="0" lang="en-CA" sz="2400" spc="-1" strike="noStrike">
              <a:latin typeface="Arial"/>
            </a:endParaRPr>
          </a:p>
          <a:p>
            <a:pPr marL="101520" indent="-228600">
              <a:lnSpc>
                <a:spcPct val="115000"/>
              </a:lnSpc>
              <a:spcBef>
                <a:spcPts val="201"/>
              </a:spcBef>
              <a:buNone/>
              <a:tabLst>
                <a:tab algn="l" pos="0"/>
              </a:tabLst>
            </a:pPr>
            <a:endParaRPr b="0" lang="en-CA" sz="2400" spc="-1" strike="noStrike">
              <a:latin typeface="Arial"/>
            </a:endParaRPr>
          </a:p>
          <a:p>
            <a:pPr marL="101520" indent="-228600" algn="r">
              <a:lnSpc>
                <a:spcPct val="115000"/>
              </a:lnSpc>
              <a:spcBef>
                <a:spcPts val="201"/>
              </a:spcBef>
              <a:buNone/>
              <a:tabLst>
                <a:tab algn="l" pos="0"/>
              </a:tabLst>
            </a:pPr>
            <a:r>
              <a:rPr b="0" lang="en-CA" sz="2400" spc="-1" strike="noStrike">
                <a:solidFill>
                  <a:srgbClr val="333333"/>
                </a:solidFill>
                <a:latin typeface="Arial"/>
                <a:ea typeface="Arial"/>
              </a:rPr>
              <a:t>– </a:t>
            </a:r>
            <a:r>
              <a:rPr b="0" lang="en-CA" sz="2400" spc="-1" strike="noStrike">
                <a:solidFill>
                  <a:srgbClr val="333333"/>
                </a:solidFill>
                <a:latin typeface="Arial"/>
                <a:ea typeface="Arial"/>
              </a:rPr>
              <a:t>Ralphe Robynson, second edition of his translation of </a:t>
            </a:r>
            <a:endParaRPr b="0" lang="en-CA" sz="2400" spc="-1" strike="noStrike">
              <a:latin typeface="Arial"/>
            </a:endParaRPr>
          </a:p>
          <a:p>
            <a:pPr marL="101520" indent="-228600" algn="r">
              <a:lnSpc>
                <a:spcPct val="115000"/>
              </a:lnSpc>
              <a:spcBef>
                <a:spcPts val="201"/>
              </a:spcBef>
              <a:buNone/>
              <a:tabLst>
                <a:tab algn="l" pos="0"/>
              </a:tabLst>
            </a:pPr>
            <a:r>
              <a:rPr b="0" lang="en-CA" sz="2400" spc="-1" strike="noStrike">
                <a:solidFill>
                  <a:srgbClr val="333333"/>
                </a:solidFill>
                <a:latin typeface="Arial"/>
                <a:ea typeface="Arial"/>
              </a:rPr>
              <a:t>Thomas More’s </a:t>
            </a:r>
            <a:r>
              <a:rPr b="0" i="1" lang="en-CA" sz="2400" spc="-1" strike="noStrike">
                <a:solidFill>
                  <a:srgbClr val="333333"/>
                </a:solidFill>
                <a:latin typeface="Arial"/>
                <a:ea typeface="Arial"/>
              </a:rPr>
              <a:t>Utopia</a:t>
            </a:r>
            <a:r>
              <a:rPr b="0" lang="en-CA" sz="2400" spc="-1" strike="noStrike">
                <a:solidFill>
                  <a:srgbClr val="333333"/>
                </a:solidFill>
                <a:latin typeface="Arial"/>
                <a:ea typeface="Arial"/>
              </a:rPr>
              <a:t>, 1556 (A3v)</a:t>
            </a:r>
            <a:endParaRPr b="0" lang="en-CA" sz="2400" spc="-1" strike="noStrike">
              <a:latin typeface="Arial"/>
            </a:endParaRPr>
          </a:p>
          <a:p>
            <a:pPr marL="101520" indent="-228600">
              <a:lnSpc>
                <a:spcPct val="100000"/>
              </a:lnSpc>
              <a:spcBef>
                <a:spcPts val="360"/>
              </a:spcBef>
              <a:buNone/>
              <a:tabLst>
                <a:tab algn="l" pos="0"/>
              </a:tabLst>
            </a:pPr>
            <a:endParaRPr b="0" lang="en-CA" sz="1700" spc="-1" strike="noStrike">
              <a:latin typeface="Arial"/>
            </a:endParaRPr>
          </a:p>
        </p:txBody>
      </p:sp>
      <p:sp>
        <p:nvSpPr>
          <p:cNvPr id="579" name="PlaceHolder 2"/>
          <p:cNvSpPr>
            <a:spLocks noGrp="1"/>
          </p:cNvSpPr>
          <p:nvPr>
            <p:ph type="title"/>
          </p:nvPr>
        </p:nvSpPr>
        <p:spPr>
          <a:xfrm>
            <a:off x="609480" y="273600"/>
            <a:ext cx="10971000" cy="114336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New Edition as New Text</a:t>
            </a:r>
            <a:endParaRPr b="0" lang="en-CA" sz="52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0" name="Google Shape;72;p12" descr=""/>
          <p:cNvPicPr/>
          <p:nvPr/>
        </p:nvPicPr>
        <p:blipFill>
          <a:blip r:embed="rId1"/>
          <a:stretch/>
        </p:blipFill>
        <p:spPr>
          <a:xfrm>
            <a:off x="4142880" y="251640"/>
            <a:ext cx="3351600" cy="5512320"/>
          </a:xfrm>
          <a:prstGeom prst="rect">
            <a:avLst/>
          </a:prstGeom>
          <a:ln w="0">
            <a:noFill/>
          </a:ln>
        </p:spPr>
      </p:pic>
      <p:pic>
        <p:nvPicPr>
          <p:cNvPr id="581" name="Google Shape;73;p 2" descr=""/>
          <p:cNvPicPr/>
          <p:nvPr/>
        </p:nvPicPr>
        <p:blipFill>
          <a:blip r:embed="rId2"/>
          <a:srcRect l="49186" t="0" r="0" b="0"/>
          <a:stretch/>
        </p:blipFill>
        <p:spPr>
          <a:xfrm>
            <a:off x="7758000" y="251640"/>
            <a:ext cx="3783600" cy="5512320"/>
          </a:xfrm>
          <a:prstGeom prst="rect">
            <a:avLst/>
          </a:prstGeom>
          <a:ln w="0">
            <a:noFill/>
          </a:ln>
        </p:spPr>
      </p:pic>
      <p:pic>
        <p:nvPicPr>
          <p:cNvPr id="582" name="Google Shape;74;p 2" descr=""/>
          <p:cNvPicPr/>
          <p:nvPr/>
        </p:nvPicPr>
        <p:blipFill>
          <a:blip r:embed="rId3"/>
          <a:srcRect l="1768" t="3156" r="-1768" b="-3156"/>
          <a:stretch/>
        </p:blipFill>
        <p:spPr>
          <a:xfrm>
            <a:off x="203040" y="1422000"/>
            <a:ext cx="3734640" cy="279036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609480" y="273600"/>
            <a:ext cx="10971000" cy="1143360"/>
          </a:xfrm>
          <a:prstGeom prst="rect">
            <a:avLst/>
          </a:prstGeom>
          <a:noFill/>
          <a:ln w="0">
            <a:noFill/>
          </a:ln>
        </p:spPr>
        <p:txBody>
          <a:bodyPr lIns="0" rIns="0" tIns="0" bIns="0" anchor="ctr">
            <a:normAutofit fontScale="84000"/>
          </a:bodyPr>
          <a:p>
            <a:pPr algn="ctr">
              <a:lnSpc>
                <a:spcPct val="100000"/>
              </a:lnSpc>
              <a:buNone/>
              <a:tabLst>
                <a:tab algn="l" pos="0"/>
              </a:tabLst>
            </a:pPr>
            <a:r>
              <a:rPr b="0" lang="en-CA" sz="5200" spc="-1" strike="noStrike">
                <a:solidFill>
                  <a:srgbClr val="000000"/>
                </a:solidFill>
                <a:latin typeface="Arial"/>
                <a:ea typeface="Arial"/>
              </a:rPr>
              <a:t>Convergence of Editions and Versions</a:t>
            </a:r>
            <a:endParaRPr b="0" lang="en-CA" sz="5200" spc="-1" strike="noStrike">
              <a:latin typeface="Arial"/>
            </a:endParaRPr>
          </a:p>
        </p:txBody>
      </p:sp>
      <p:pic>
        <p:nvPicPr>
          <p:cNvPr id="584" name="Google Shape;99;p 2" descr=""/>
          <p:cNvPicPr/>
          <p:nvPr/>
        </p:nvPicPr>
        <p:blipFill>
          <a:blip r:embed="rId1"/>
          <a:stretch/>
        </p:blipFill>
        <p:spPr>
          <a:xfrm>
            <a:off x="3202560" y="2153160"/>
            <a:ext cx="8181360" cy="1970280"/>
          </a:xfrm>
          <a:prstGeom prst="rect">
            <a:avLst/>
          </a:prstGeom>
          <a:ln w="0">
            <a:noFill/>
          </a:ln>
        </p:spPr>
      </p:pic>
      <p:pic>
        <p:nvPicPr>
          <p:cNvPr id="585" name="Google Shape;100;p 2" descr=""/>
          <p:cNvPicPr/>
          <p:nvPr/>
        </p:nvPicPr>
        <p:blipFill>
          <a:blip r:embed="rId2"/>
          <a:stretch/>
        </p:blipFill>
        <p:spPr>
          <a:xfrm>
            <a:off x="522000" y="1708200"/>
            <a:ext cx="2521080" cy="3782520"/>
          </a:xfrm>
          <a:prstGeom prst="rect">
            <a:avLst/>
          </a:prstGeom>
          <a:ln w="0">
            <a:noFill/>
          </a:ln>
          <a:effectLst>
            <a:outerShdw dir="5400000" dist="12384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1360" cy="1143720"/>
          </a:xfrm>
          <a:prstGeom prst="rect">
            <a:avLst/>
          </a:prstGeom>
          <a:noFill/>
          <a:ln w="0">
            <a:noFill/>
          </a:ln>
        </p:spPr>
        <p:txBody>
          <a:bodyPr lIns="0" rIns="0" tIns="0" bIns="0" anchor="ctr">
            <a:noAutofit/>
          </a:bodyPr>
          <a:p>
            <a:pPr algn="ctr">
              <a:buNone/>
            </a:pPr>
            <a:endParaRPr b="0" lang="en-CA" sz="4400" spc="-1" strike="noStrike">
              <a:latin typeface="Arial"/>
            </a:endParaRPr>
          </a:p>
        </p:txBody>
      </p:sp>
      <p:pic>
        <p:nvPicPr>
          <p:cNvPr id="587" name="Picture 5" descr=""/>
          <p:cNvPicPr/>
          <p:nvPr/>
        </p:nvPicPr>
        <p:blipFill>
          <a:blip r:embed="rId1"/>
          <a:stretch/>
        </p:blipFill>
        <p:spPr>
          <a:xfrm>
            <a:off x="5743440" y="2938320"/>
            <a:ext cx="704160" cy="980280"/>
          </a:xfrm>
          <a:prstGeom prst="rect">
            <a:avLst/>
          </a:prstGeom>
          <a:ln w="0">
            <a:noFill/>
          </a:ln>
        </p:spPr>
      </p:pic>
      <p:sp>
        <p:nvSpPr>
          <p:cNvPr id="588" name="PlaceHolder 2"/>
          <p:cNvSpPr>
            <a:spLocks noGrp="1"/>
          </p:cNvSpPr>
          <p:nvPr>
            <p:ph type="subTitle"/>
          </p:nvPr>
        </p:nvSpPr>
        <p:spPr>
          <a:xfrm>
            <a:off x="609480" y="1604520"/>
            <a:ext cx="10971360" cy="3976200"/>
          </a:xfrm>
          <a:prstGeom prst="rect">
            <a:avLst/>
          </a:prstGeom>
          <a:noFill/>
          <a:ln w="0">
            <a:noFill/>
          </a:ln>
        </p:spPr>
        <p:txBody>
          <a:bodyPr lIns="0" rIns="0" tIns="0" bIns="0" anchor="ctr">
            <a:noAutofit/>
          </a:bodyPr>
          <a:p>
            <a:pPr algn="ctr">
              <a:buNone/>
            </a:pPr>
            <a:endParaRPr b="0" lang="en-CA" sz="3200" spc="-1" strike="noStrike">
              <a:latin typeface="Arial"/>
            </a:endParaRPr>
          </a:p>
        </p:txBody>
      </p:sp>
      <p:pic>
        <p:nvPicPr>
          <p:cNvPr id="589" name="Picture 4" descr=""/>
          <p:cNvPicPr/>
          <p:nvPr/>
        </p:nvPicPr>
        <p:blipFill>
          <a:blip r:embed="rId2"/>
          <a:srcRect l="0" t="2310" r="0" b="0"/>
          <a:stretch/>
        </p:blipFill>
        <p:spPr>
          <a:xfrm>
            <a:off x="-360" y="2340000"/>
            <a:ext cx="12191400" cy="23065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1220040" y="4558680"/>
            <a:ext cx="10971360" cy="1143720"/>
          </a:xfrm>
          <a:prstGeom prst="rect">
            <a:avLst/>
          </a:prstGeom>
          <a:noFill/>
          <a:ln w="0">
            <a:noFill/>
          </a:ln>
        </p:spPr>
        <p:txBody>
          <a:bodyPr lIns="0" rIns="0" tIns="0" bIns="0" anchor="ctr">
            <a:noAutofit/>
          </a:bodyPr>
          <a:p>
            <a:pPr>
              <a:lnSpc>
                <a:spcPct val="90000"/>
              </a:lnSpc>
              <a:buNone/>
            </a:pPr>
            <a:r>
              <a:rPr b="0" lang="en-CA" sz="2800" spc="-1" strike="noStrike">
                <a:solidFill>
                  <a:srgbClr val="000000"/>
                </a:solidFill>
                <a:latin typeface="Arial"/>
                <a:ea typeface="DejaVu Sans"/>
              </a:rPr>
              <a:t>https://endings.uvic.ca/principles.html</a:t>
            </a:r>
            <a:endParaRPr b="0" lang="en-CA" sz="2800" spc="-1" strike="noStrike">
              <a:latin typeface="Arial"/>
            </a:endParaRPr>
          </a:p>
        </p:txBody>
      </p:sp>
      <p:pic>
        <p:nvPicPr>
          <p:cNvPr id="591" name="Content Placeholder 6" descr=""/>
          <p:cNvPicPr/>
          <p:nvPr/>
        </p:nvPicPr>
        <p:blipFill>
          <a:blip r:embed="rId1"/>
          <a:stretch/>
        </p:blipFill>
        <p:spPr>
          <a:xfrm>
            <a:off x="1181160" y="313920"/>
            <a:ext cx="9828360" cy="397584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title"/>
          </p:nvPr>
        </p:nvSpPr>
        <p:spPr>
          <a:xfrm>
            <a:off x="609480" y="273600"/>
            <a:ext cx="10971000" cy="1143360"/>
          </a:xfrm>
          <a:prstGeom prst="rect">
            <a:avLst/>
          </a:prstGeom>
          <a:noFill/>
          <a:ln w="0">
            <a:noFill/>
          </a:ln>
        </p:spPr>
        <p:txBody>
          <a:bodyPr lIns="0" rIns="0" tIns="0" bIns="0" anchor="ctr">
            <a:normAutofit fontScale="84000"/>
          </a:bodyPr>
          <a:p>
            <a:pPr algn="ctr">
              <a:lnSpc>
                <a:spcPct val="100000"/>
              </a:lnSpc>
              <a:buNone/>
              <a:tabLst>
                <a:tab algn="l" pos="0"/>
              </a:tabLst>
            </a:pPr>
            <a:r>
              <a:rPr b="0" lang="en-CA" sz="5200" spc="-1" strike="noStrike">
                <a:solidFill>
                  <a:srgbClr val="000000"/>
                </a:solidFill>
                <a:latin typeface="Arial"/>
                <a:ea typeface="Arial"/>
              </a:rPr>
              <a:t>Endings Principles 5: Release Management</a:t>
            </a:r>
            <a:endParaRPr b="0" lang="en-CA" sz="5200" spc="-1" strike="noStrike">
              <a:latin typeface="Arial"/>
            </a:endParaRPr>
          </a:p>
        </p:txBody>
      </p:sp>
      <p:sp>
        <p:nvSpPr>
          <p:cNvPr id="593" name="PlaceHolder 2"/>
          <p:cNvSpPr>
            <a:spLocks noGrp="1"/>
          </p:cNvSpPr>
          <p:nvPr>
            <p:ph/>
          </p:nvPr>
        </p:nvSpPr>
        <p:spPr>
          <a:xfrm>
            <a:off x="609480" y="1800000"/>
            <a:ext cx="10971000" cy="378036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404040"/>
                </a:solidFill>
                <a:latin typeface="Arial"/>
                <a:ea typeface="Arial"/>
              </a:rPr>
              <a:t>Release management handles the public release of products. Without good release management, a project can never end gracefully; it can only falter and die.</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gn="r">
              <a:lnSpc>
                <a:spcPct val="100000"/>
              </a:lnSpc>
              <a:spcBef>
                <a:spcPts val="360"/>
              </a:spcBef>
              <a:buNone/>
              <a:tabLst>
                <a:tab algn="l" pos="0"/>
              </a:tabLst>
            </a:pPr>
            <a:r>
              <a:rPr b="0" lang="en-CA" sz="2400" spc="-1" strike="noStrike">
                <a:solidFill>
                  <a:srgbClr val="404040"/>
                </a:solidFill>
                <a:latin typeface="Arial"/>
                <a:ea typeface="Arial"/>
              </a:rPr>
              <a:t>– </a:t>
            </a:r>
            <a:r>
              <a:rPr b="0" lang="en-CA" sz="2400" spc="-1" strike="noStrike" u="sng">
                <a:solidFill>
                  <a:srgbClr val="3395b9"/>
                </a:solidFill>
                <a:uFillTx/>
                <a:latin typeface="Arial"/>
                <a:ea typeface="Arial"/>
                <a:hlinkClick r:id="rId1"/>
              </a:rPr>
              <a:t>https://endings.uvic.ca/principles.html#release-management</a:t>
            </a:r>
            <a:r>
              <a:rPr b="0" lang="en-CA" sz="1350" spc="-1" strike="noStrike">
                <a:solidFill>
                  <a:srgbClr val="404040"/>
                </a:solidFill>
                <a:latin typeface="Lora"/>
                <a:ea typeface="Lora"/>
              </a:rPr>
              <a:t> </a:t>
            </a:r>
            <a:endParaRPr b="0" lang="en-CA" sz="1350" spc="-1" strike="noStrike">
              <a:latin typeface="Arial"/>
            </a:endParaRPr>
          </a:p>
          <a:p>
            <a:pPr marL="228600" indent="-228600">
              <a:lnSpc>
                <a:spcPct val="100000"/>
              </a:lnSpc>
              <a:spcBef>
                <a:spcPts val="360"/>
              </a:spcBef>
              <a:buNone/>
              <a:tabLst>
                <a:tab algn="l" pos="0"/>
              </a:tabLst>
            </a:pPr>
            <a:endParaRPr b="0" lang="en-CA" sz="1350" spc="-1" strike="noStrike">
              <a:latin typeface="Arial"/>
            </a:endParaRPr>
          </a:p>
          <a:p>
            <a:pPr marL="228600" indent="-228600">
              <a:lnSpc>
                <a:spcPct val="100000"/>
              </a:lnSpc>
              <a:spcBef>
                <a:spcPts val="360"/>
              </a:spcBef>
              <a:buNone/>
              <a:tabLst>
                <a:tab algn="l" pos="0"/>
              </a:tabLst>
            </a:pPr>
            <a:endParaRPr b="0" lang="en-CA" sz="1350" spc="-1" strike="noStrike">
              <a:latin typeface="Arial"/>
            </a:endParaRPr>
          </a:p>
          <a:p>
            <a:pPr marL="228600" indent="-228600">
              <a:lnSpc>
                <a:spcPct val="100000"/>
              </a:lnSpc>
              <a:spcBef>
                <a:spcPts val="360"/>
              </a:spcBef>
              <a:buNone/>
              <a:tabLst>
                <a:tab algn="l" pos="0"/>
              </a:tabLst>
            </a:pPr>
            <a:endParaRPr b="0" lang="en-CA" sz="135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p:nvPr>
        </p:nvSpPr>
        <p:spPr>
          <a:xfrm>
            <a:off x="609480" y="1604520"/>
            <a:ext cx="10971000" cy="397584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5.1 Releases should be </a:t>
            </a:r>
            <a:r>
              <a:rPr b="0" lang="en-CA" sz="2400" spc="-1" strike="noStrike">
                <a:solidFill>
                  <a:srgbClr val="cc0000"/>
                </a:solidFill>
                <a:latin typeface="Arial"/>
                <a:ea typeface="Arial"/>
              </a:rPr>
              <a:t>periodic </a:t>
            </a:r>
            <a:r>
              <a:rPr b="0" lang="en-CA" sz="2400" spc="-1" strike="noStrike">
                <a:solidFill>
                  <a:srgbClr val="000000"/>
                </a:solidFill>
                <a:latin typeface="Arial"/>
                <a:ea typeface="Arial"/>
              </a:rPr>
              <a:t>and carefully planned. </a:t>
            </a:r>
            <a:endParaRPr b="0" lang="en-CA" sz="2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p:nvPr>
        </p:nvSpPr>
        <p:spPr>
          <a:xfrm>
            <a:off x="609480" y="1604520"/>
            <a:ext cx="10971000" cy="397584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5.2 A release should only be made when the entire product set is </a:t>
            </a:r>
            <a:r>
              <a:rPr b="0" lang="en-CA" sz="2400" spc="-1" strike="noStrike">
                <a:solidFill>
                  <a:srgbClr val="cc0000"/>
                </a:solidFill>
                <a:latin typeface="Arial"/>
                <a:ea typeface="Arial"/>
              </a:rPr>
              <a:t>coherent, consistent, and complete</a:t>
            </a:r>
            <a:r>
              <a:rPr b="0" lang="en-CA" sz="2400" spc="-1" strike="noStrike">
                <a:solidFill>
                  <a:srgbClr val="000000"/>
                </a:solidFill>
                <a:latin typeface="Arial"/>
                <a:ea typeface="Arial"/>
              </a:rPr>
              <a:t> (passing all validation and diagnostic tests). </a:t>
            </a:r>
            <a:endParaRPr b="0" lang="en-CA" sz="2400" spc="-1" strike="noStrike">
              <a:latin typeface="Arial"/>
            </a:endParaRPr>
          </a:p>
          <a:p>
            <a:pPr marL="228600" indent="-228600">
              <a:lnSpc>
                <a:spcPct val="100000"/>
              </a:lnSpc>
              <a:spcBef>
                <a:spcPts val="360"/>
              </a:spcBef>
              <a:buNone/>
              <a:tabLst>
                <a:tab algn="l" pos="0"/>
              </a:tabLst>
            </a:pPr>
            <a:endParaRPr b="0" lang="en-CA" sz="1800" spc="-1" strike="noStrike">
              <a:latin typeface="Arial"/>
            </a:endParaRPr>
          </a:p>
          <a:p>
            <a:pPr marL="228600" indent="-228600">
              <a:lnSpc>
                <a:spcPct val="100000"/>
              </a:lnSpc>
              <a:spcBef>
                <a:spcPts val="360"/>
              </a:spcBef>
              <a:buNone/>
              <a:tabLst>
                <a:tab algn="l" pos="0"/>
              </a:tabLst>
            </a:pP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p:nvPr>
        </p:nvSpPr>
        <p:spPr>
          <a:xfrm>
            <a:off x="609480" y="1604520"/>
            <a:ext cx="10971000" cy="397584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5.3 </a:t>
            </a:r>
            <a:r>
              <a:rPr b="0" lang="en-CA" sz="2400" spc="-1" strike="noStrike">
                <a:solidFill>
                  <a:srgbClr val="cc0000"/>
                </a:solidFill>
                <a:latin typeface="Arial"/>
                <a:ea typeface="Arial"/>
              </a:rPr>
              <a:t>Like editions of print works</a:t>
            </a:r>
            <a:r>
              <a:rPr b="0" lang="en-CA" sz="2400" spc="-1" strike="noStrike">
                <a:solidFill>
                  <a:srgbClr val="000000"/>
                </a:solidFill>
                <a:latin typeface="Arial"/>
                <a:ea typeface="Arial"/>
              </a:rPr>
              <a:t>, each release of a web resource should be clearly identified on every </a:t>
            </a:r>
            <a:r>
              <a:rPr b="0" lang="en-CA" sz="2400" spc="-1" strike="noStrike">
                <a:solidFill>
                  <a:srgbClr val="000000"/>
                </a:solidFill>
                <a:latin typeface="Arial"/>
                <a:ea typeface="Arial"/>
              </a:rPr>
              <a:t>page by its build date and some kind of version number.</a:t>
            </a:r>
            <a:r>
              <a:rPr b="0" lang="en-CA" sz="1800" spc="-1" strike="noStrike">
                <a:solidFill>
                  <a:srgbClr val="000000"/>
                </a:solidFill>
                <a:latin typeface="Arial"/>
                <a:ea typeface="Arial"/>
              </a:rPr>
              <a:t> </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609480" y="273600"/>
            <a:ext cx="10971000" cy="114336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How MoEML does it</a:t>
            </a:r>
            <a:endParaRPr b="0" lang="en-CA" sz="5200" spc="-1" strike="noStrike">
              <a:latin typeface="Arial"/>
            </a:endParaRPr>
          </a:p>
        </p:txBody>
      </p:sp>
      <p:pic>
        <p:nvPicPr>
          <p:cNvPr id="598" name="Google Shape;273;p 2" descr=""/>
          <p:cNvPicPr/>
          <p:nvPr/>
        </p:nvPicPr>
        <p:blipFill>
          <a:blip r:embed="rId1"/>
          <a:stretch/>
        </p:blipFill>
        <p:spPr>
          <a:xfrm>
            <a:off x="1493640" y="2287080"/>
            <a:ext cx="9202680" cy="30254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428400" y="0"/>
            <a:ext cx="11270880" cy="104076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What is </a:t>
            </a:r>
            <a:r>
              <a:rPr b="0" lang="en-US" sz="5200" spc="-1" strike="noStrike">
                <a:solidFill>
                  <a:srgbClr val="000000"/>
                </a:solidFill>
                <a:latin typeface="Arial"/>
                <a:ea typeface="Roboto Medium"/>
              </a:rPr>
              <a:t>HCMC?</a:t>
            </a:r>
            <a:endParaRPr b="0" lang="en-CA" sz="5200" spc="-1" strike="noStrike">
              <a:latin typeface="Arial"/>
            </a:endParaRPr>
          </a:p>
        </p:txBody>
      </p:sp>
      <p:sp>
        <p:nvSpPr>
          <p:cNvPr id="519" name="PlaceHolder 2"/>
          <p:cNvSpPr>
            <a:spLocks noGrp="1"/>
          </p:cNvSpPr>
          <p:nvPr>
            <p:ph/>
          </p:nvPr>
        </p:nvSpPr>
        <p:spPr>
          <a:xfrm>
            <a:off x="447840" y="1449720"/>
            <a:ext cx="10174680" cy="392976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Has published hundreds of digital resources over the years​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Many of these are large-scale digital editions, such as:​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Map of Early Modern London (13,257 pages, </a:t>
            </a:r>
            <a:r>
              <a:rPr b="0" lang="en-US" sz="2400" spc="-1" strike="noStrike" u="sng">
                <a:solidFill>
                  <a:srgbClr val="3395b9"/>
                </a:solidFill>
                <a:uFillTx/>
                <a:latin typeface="Arial"/>
                <a:ea typeface="Roboto"/>
                <a:hlinkClick r:id="rId1"/>
              </a:rPr>
              <a:t>mapoflondon.uvic.ca</a:t>
            </a:r>
            <a:r>
              <a:rPr b="0" lang="en-US" sz="2400" spc="-1" strike="noStrike">
                <a:solidFill>
                  <a:srgbClr val="000000"/>
                </a:solidFill>
                <a:latin typeface="Arial"/>
                <a:ea typeface="Roboto"/>
              </a:rPr>
              <a: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Colonial Despatches of BC and Vancouver Island (10,827 pages, </a:t>
            </a:r>
            <a:r>
              <a:rPr b="0" lang="en-US" sz="2400" spc="-1" strike="noStrike" u="sng">
                <a:solidFill>
                  <a:srgbClr val="3395b9"/>
                </a:solidFill>
                <a:uFillTx/>
                <a:latin typeface="Arial"/>
                <a:ea typeface="Roboto"/>
                <a:hlinkClick r:id="rId2"/>
              </a:rPr>
              <a:t>bcgenesis.uvic.ca</a:t>
            </a:r>
            <a:r>
              <a:rPr b="0" lang="en-US" sz="2400" spc="-1" strike="noStrike">
                <a:solidFill>
                  <a:srgbClr val="000000"/>
                </a:solidFill>
                <a:latin typeface="Arial"/>
                <a:ea typeface="Roboto"/>
              </a:rPr>
              <a: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Landscapes of Injustice Archive (154,846 pages, </a:t>
            </a:r>
            <a:r>
              <a:rPr b="0" lang="en-US" sz="2400" spc="-1" strike="noStrike" u="sng">
                <a:solidFill>
                  <a:srgbClr val="3395b9"/>
                </a:solidFill>
                <a:uFillTx/>
                <a:latin typeface="Arial"/>
                <a:ea typeface="Roboto"/>
                <a:hlinkClick r:id="rId3"/>
              </a:rPr>
              <a:t>loi.uvic.ca/archive</a:t>
            </a:r>
            <a:r>
              <a:rPr b="0" lang="en-US" sz="2400" spc="-1" strike="noStrike">
                <a:solidFill>
                  <a:srgbClr val="000000"/>
                </a:solidFill>
                <a:latin typeface="Arial"/>
                <a:ea typeface="Roboto"/>
              </a:rPr>
              <a:t>)</a:t>
            </a:r>
            <a:r>
              <a:rPr b="0" lang="en-US" sz="2400" spc="-1" strike="noStrike">
                <a:solidFill>
                  <a:srgbClr val="004c65"/>
                </a:solidFill>
                <a:latin typeface="Arial"/>
                <a:ea typeface="Roboto"/>
              </a:rPr>
              <a:t>​</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p:nvPr>
        </p:nvSpPr>
        <p:spPr>
          <a:xfrm>
            <a:off x="609480" y="1604520"/>
            <a:ext cx="10971000" cy="397584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MoEML v.7.0, svn rev. 20565 2022-05-05 09:11:13 -0700 (Thu, 05 May 2022).</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p:nvPr>
        </p:nvSpPr>
        <p:spPr>
          <a:xfrm>
            <a:off x="609480" y="1604520"/>
            <a:ext cx="10971000" cy="397584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5.4 Web resources should include detailed </a:t>
            </a:r>
            <a:r>
              <a:rPr b="0" lang="en-CA" sz="2400" spc="-1" strike="noStrike">
                <a:solidFill>
                  <a:srgbClr val="cc0000"/>
                </a:solidFill>
                <a:latin typeface="Arial"/>
                <a:ea typeface="Arial"/>
              </a:rPr>
              <a:t>instructions for citation</a:t>
            </a:r>
            <a:r>
              <a:rPr b="0" lang="en-CA" sz="2400" spc="-1" strike="noStrike">
                <a:solidFill>
                  <a:srgbClr val="000000"/>
                </a:solidFill>
                <a:latin typeface="Arial"/>
                <a:ea typeface="Arial"/>
              </a:rPr>
              <a:t>, so that end-users can unambiguously cite a specific page from a specific edition.</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1" name="Google Shape;288;p48" descr=""/>
          <p:cNvPicPr/>
          <p:nvPr/>
        </p:nvPicPr>
        <p:blipFill>
          <a:blip r:embed="rId1"/>
          <a:stretch/>
        </p:blipFill>
        <p:spPr>
          <a:xfrm>
            <a:off x="2809440" y="611640"/>
            <a:ext cx="5217120" cy="536976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609480" y="273600"/>
            <a:ext cx="10971000" cy="114336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We want lots of static copies.</a:t>
            </a:r>
            <a:endParaRPr b="0" lang="en-CA" sz="5200" spc="-1" strike="noStrike">
              <a:latin typeface="Arial"/>
            </a:endParaRPr>
          </a:p>
        </p:txBody>
      </p:sp>
      <p:sp>
        <p:nvSpPr>
          <p:cNvPr id="603" name="PlaceHolder 2"/>
          <p:cNvSpPr>
            <a:spLocks noGrp="1"/>
          </p:cNvSpPr>
          <p:nvPr>
            <p:ph/>
          </p:nvPr>
        </p:nvSpPr>
        <p:spPr>
          <a:xfrm>
            <a:off x="609480" y="1604520"/>
            <a:ext cx="10971000" cy="3975840"/>
          </a:xfrm>
          <a:prstGeom prst="rect">
            <a:avLst/>
          </a:prstGeom>
          <a:noFill/>
          <a:ln w="0">
            <a:noFill/>
          </a:ln>
        </p:spPr>
        <p:txBody>
          <a:bodyPr lIns="0" rIns="0" tIns="0" bIns="0" anchor="t">
            <a:normAutofit/>
          </a:bodyPr>
          <a:p>
            <a:pPr marL="457200" indent="-342720">
              <a:lnSpc>
                <a:spcPct val="150000"/>
              </a:lnSpc>
              <a:spcBef>
                <a:spcPts val="360"/>
              </a:spcBef>
              <a:buClr>
                <a:srgbClr val="000000"/>
              </a:buClr>
              <a:buFont typeface="Arial"/>
              <a:buChar char="•"/>
            </a:pPr>
            <a:r>
              <a:rPr b="0" lang="en-CA" sz="2400" spc="-1" strike="noStrike">
                <a:solidFill>
                  <a:srgbClr val="000000"/>
                </a:solidFill>
                <a:latin typeface="Arial"/>
                <a:ea typeface="Arial"/>
              </a:rPr>
              <a:t>Another desirable feature of the book is its durability.</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Books are durable partly because they’re multiple and scattered.</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We need to do the same with a digital edition – make lots of copies.</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It’s hard to make lots of copies of a complex database-driven infrastructure.</a:t>
            </a:r>
            <a:endParaRPr b="0" lang="en-CA" sz="2400" spc="-1" strike="noStrike">
              <a:latin typeface="Arial"/>
            </a:endParaRPr>
          </a:p>
          <a:p>
            <a:pPr marL="457200" indent="-342720">
              <a:lnSpc>
                <a:spcPct val="150000"/>
              </a:lnSpc>
              <a:spcBef>
                <a:spcPts val="1001"/>
              </a:spcBef>
              <a:buClr>
                <a:srgbClr val="000000"/>
              </a:buClr>
              <a:buFont typeface="Arial"/>
              <a:buChar char="•"/>
            </a:pPr>
            <a:r>
              <a:rPr b="0" lang="en-CA" sz="2400" spc="-1" strike="noStrike">
                <a:solidFill>
                  <a:srgbClr val="000000"/>
                </a:solidFill>
                <a:latin typeface="Arial"/>
                <a:ea typeface="Arial"/>
              </a:rPr>
              <a:t>Therefore we need our digital editions to be simple, static, portable, and easily copied.</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title"/>
          </p:nvPr>
        </p:nvSpPr>
        <p:spPr>
          <a:xfrm>
            <a:off x="609480" y="273600"/>
            <a:ext cx="10971000" cy="114336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What is a static site?</a:t>
            </a:r>
            <a:endParaRPr b="0" lang="en-CA" sz="5200" spc="-1" strike="noStrike">
              <a:latin typeface="Arial"/>
            </a:endParaRPr>
          </a:p>
        </p:txBody>
      </p:sp>
      <p:sp>
        <p:nvSpPr>
          <p:cNvPr id="605" name="PlaceHolder 2"/>
          <p:cNvSpPr>
            <a:spLocks noGrp="1"/>
          </p:cNvSpPr>
          <p:nvPr>
            <p:ph/>
          </p:nvPr>
        </p:nvSpPr>
        <p:spPr>
          <a:xfrm>
            <a:off x="609480" y="1604520"/>
            <a:ext cx="10971000" cy="3975840"/>
          </a:xfrm>
          <a:prstGeom prst="rect">
            <a:avLst/>
          </a:prstGeom>
          <a:noFill/>
          <a:ln w="0">
            <a:noFill/>
          </a:ln>
        </p:spPr>
        <p:txBody>
          <a:bodyPr lIns="0" rIns="0" tIns="0" bIns="0" anchor="t">
            <a:noAutofit/>
          </a:bodyPr>
          <a:p>
            <a:pPr marL="457200" indent="-342720">
              <a:lnSpc>
                <a:spcPct val="115000"/>
              </a:lnSpc>
              <a:spcBef>
                <a:spcPts val="360"/>
              </a:spcBef>
              <a:buClr>
                <a:srgbClr val="000000"/>
              </a:buClr>
              <a:buFont typeface="Arial"/>
              <a:buChar char="•"/>
            </a:pPr>
            <a:r>
              <a:rPr b="0" lang="en-CA" sz="2400" spc="-1" strike="noStrike">
                <a:solidFill>
                  <a:srgbClr val="000000"/>
                </a:solidFill>
                <a:latin typeface="Arial"/>
                <a:ea typeface="Arial"/>
              </a:rPr>
              <a:t>What we release: a static, numbered edition with no server-side dependencies</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HTML, JavaScript and CSS: every page is built at the same time in a single operation from a single source dataset.</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You can put it on thumb drives and distribute them to run on any web server.</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You can download it as a ZIP file and install it on many machines.</a:t>
            </a:r>
            <a:endParaRPr b="0" lang="en-CA" sz="2400" spc="-1" strike="noStrike">
              <a:latin typeface="Arial"/>
            </a:endParaRPr>
          </a:p>
          <a:p>
            <a:pPr marL="457200" indent="-342720">
              <a:lnSpc>
                <a:spcPct val="115000"/>
              </a:lnSpc>
              <a:spcBef>
                <a:spcPts val="1001"/>
              </a:spcBef>
              <a:buClr>
                <a:srgbClr val="000000"/>
              </a:buClr>
              <a:buFont typeface="Arial"/>
              <a:buChar char="•"/>
            </a:pPr>
            <a:r>
              <a:rPr b="0" lang="en-CA" sz="2400" spc="-1" strike="noStrike">
                <a:solidFill>
                  <a:srgbClr val="000000"/>
                </a:solidFill>
                <a:latin typeface="Arial"/>
                <a:ea typeface="Arial"/>
              </a:rPr>
              <a:t>The copy we host at the UVic URL is the canonical copy but it’s just ONE of many static copies (like the public library copy).</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6" name="" descr=""/>
          <p:cNvPicPr/>
          <p:nvPr/>
        </p:nvPicPr>
        <p:blipFill>
          <a:blip r:embed="rId1"/>
          <a:stretch/>
        </p:blipFill>
        <p:spPr>
          <a:xfrm>
            <a:off x="8460000" y="1800000"/>
            <a:ext cx="2990880" cy="4220640"/>
          </a:xfrm>
          <a:prstGeom prst="rect">
            <a:avLst/>
          </a:prstGeom>
          <a:ln w="0">
            <a:noFill/>
          </a:ln>
        </p:spPr>
      </p:pic>
      <p:sp>
        <p:nvSpPr>
          <p:cNvPr id="607" name=""/>
          <p:cNvSpPr/>
          <p:nvPr/>
        </p:nvSpPr>
        <p:spPr>
          <a:xfrm>
            <a:off x="720000" y="630360"/>
            <a:ext cx="185688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3600" spc="-1" strike="noStrike">
                <a:latin typeface="Arial"/>
              </a:rPr>
              <a:t>Not this:</a:t>
            </a:r>
            <a:endParaRPr b="0" lang="en-CA" sz="3600" spc="-1" strike="noStrike">
              <a:latin typeface="Arial"/>
            </a:endParaRPr>
          </a:p>
        </p:txBody>
      </p:sp>
      <p:sp>
        <p:nvSpPr>
          <p:cNvPr id="608" name=""/>
          <p:cNvSpPr/>
          <p:nvPr/>
        </p:nvSpPr>
        <p:spPr>
          <a:xfrm>
            <a:off x="8640000" y="720000"/>
            <a:ext cx="1830960" cy="6019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3600" spc="-1" strike="noStrike">
                <a:latin typeface="Arial"/>
              </a:rPr>
              <a:t>But this:</a:t>
            </a:r>
            <a:endParaRPr b="0" lang="en-CA" sz="3600" spc="-1" strike="noStrike">
              <a:latin typeface="Arial"/>
            </a:endParaRPr>
          </a:p>
        </p:txBody>
      </p:sp>
      <p:pic>
        <p:nvPicPr>
          <p:cNvPr id="609" name="" descr=""/>
          <p:cNvPicPr/>
          <p:nvPr/>
        </p:nvPicPr>
        <p:blipFill>
          <a:blip r:embed="rId2"/>
          <a:stretch/>
        </p:blipFill>
        <p:spPr>
          <a:xfrm>
            <a:off x="257040" y="1440000"/>
            <a:ext cx="7302960" cy="290340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Endings Principles 4: Products (1)</a:t>
            </a:r>
            <a:endParaRPr b="0" lang="en-CA" sz="5200" spc="-1" strike="noStrike">
              <a:latin typeface="Arial"/>
            </a:endParaRPr>
          </a:p>
        </p:txBody>
      </p:sp>
      <p:sp>
        <p:nvSpPr>
          <p:cNvPr id="611" name="PlaceHolder 2"/>
          <p:cNvSpPr>
            <a:spLocks noGrp="1"/>
          </p:cNvSpPr>
          <p:nvPr>
            <p:ph/>
          </p:nvPr>
        </p:nvSpPr>
        <p:spPr>
          <a:xfrm>
            <a:off x="609480" y="1260000"/>
            <a:ext cx="10370520" cy="4320360"/>
          </a:xfrm>
          <a:prstGeom prst="rect">
            <a:avLst/>
          </a:prstGeom>
          <a:noFill/>
          <a:ln w="0">
            <a:noFill/>
          </a:ln>
        </p:spPr>
        <p:txBody>
          <a:bodyPr lIns="0" rIns="0" tIns="0" bIns="0" anchor="t">
            <a:normAutofit/>
          </a:bodyPr>
          <a:p>
            <a:pPr marL="228600" indent="-228600">
              <a:lnSpc>
                <a:spcPct val="90000"/>
              </a:lnSpc>
              <a:spcBef>
                <a:spcPts val="1417"/>
              </a:spcBef>
              <a:buNone/>
              <a:tabLst>
                <a:tab algn="l" pos="0"/>
              </a:tabLst>
            </a:pP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150" spc="-1" strike="noStrike">
                <a:solidFill>
                  <a:srgbClr val="000000"/>
                </a:solidFill>
                <a:latin typeface="Arial"/>
                <a:ea typeface="DejaVu Sans"/>
              </a:rPr>
              <a:t>4.1 No dependence on server-side software: build a static website with no databases, no PHP, no Python.</a:t>
            </a:r>
            <a:endParaRPr b="0" lang="en-CA" sz="215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150" spc="-1" strike="noStrike">
                <a:solidFill>
                  <a:srgbClr val="000000"/>
                </a:solidFill>
                <a:latin typeface="Arial"/>
                <a:ea typeface="DejaVu Sans"/>
              </a:rPr>
              <a:t>4.2 No boutique or fashionable technologies: use only standards with support across all platforms, whose long-term viability is assured. Our choices are </a:t>
            </a:r>
            <a:r>
              <a:rPr b="0" lang="en-US" sz="2150" spc="-1" strike="noStrike">
                <a:solidFill>
                  <a:srgbClr val="c9211e"/>
                </a:solidFill>
                <a:latin typeface="Arial"/>
                <a:ea typeface="DejaVu Sans"/>
              </a:rPr>
              <a:t>HTML5</a:t>
            </a:r>
            <a:r>
              <a:rPr b="0" lang="en-US" sz="2150" spc="-1" strike="noStrike">
                <a:solidFill>
                  <a:srgbClr val="000000"/>
                </a:solidFill>
                <a:latin typeface="Arial"/>
                <a:ea typeface="DejaVu Sans"/>
              </a:rPr>
              <a:t>, </a:t>
            </a:r>
            <a:r>
              <a:rPr b="0" lang="en-US" sz="2150" spc="-1" strike="noStrike">
                <a:solidFill>
                  <a:srgbClr val="c9211e"/>
                </a:solidFill>
                <a:latin typeface="Arial"/>
                <a:ea typeface="DejaVu Sans"/>
              </a:rPr>
              <a:t>JavaScript</a:t>
            </a:r>
            <a:r>
              <a:rPr b="0" lang="en-US" sz="2150" spc="-1" strike="noStrike">
                <a:solidFill>
                  <a:srgbClr val="000000"/>
                </a:solidFill>
                <a:latin typeface="Arial"/>
                <a:ea typeface="DejaVu Sans"/>
              </a:rPr>
              <a:t>, and </a:t>
            </a:r>
            <a:r>
              <a:rPr b="0" lang="en-US" sz="2150" spc="-1" strike="noStrike">
                <a:solidFill>
                  <a:srgbClr val="c9211e"/>
                </a:solidFill>
                <a:latin typeface="Arial"/>
                <a:ea typeface="DejaVu Sans"/>
              </a:rPr>
              <a:t>CSS</a:t>
            </a:r>
            <a:r>
              <a:rPr b="0" lang="en-US" sz="2150" spc="-1" strike="noStrike">
                <a:solidFill>
                  <a:srgbClr val="000000"/>
                </a:solidFill>
                <a:latin typeface="Arial"/>
                <a:ea typeface="DejaVu Sans"/>
              </a:rPr>
              <a:t>.</a:t>
            </a:r>
            <a:endParaRPr b="0" lang="en-CA" sz="215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150" spc="-1" strike="noStrike">
                <a:solidFill>
                  <a:srgbClr val="000000"/>
                </a:solidFill>
                <a:latin typeface="Arial"/>
                <a:ea typeface="DejaVu Sans"/>
              </a:rPr>
              <a:t>4.3 No dependence on external libraries or services: no JQuery, no AngularJS, no Bootstrap, no Google Search.</a:t>
            </a:r>
            <a:endParaRPr b="0" lang="en-CA" sz="2150" spc="-1" strike="noStrike">
              <a:latin typeface="Arial"/>
            </a:endParaRPr>
          </a:p>
          <a:p>
            <a:pPr marL="228600" indent="-228600">
              <a:lnSpc>
                <a:spcPct val="90000"/>
              </a:lnSpc>
              <a:spcBef>
                <a:spcPts val="1984"/>
              </a:spcBef>
              <a:spcAft>
                <a:spcPts val="567"/>
              </a:spcAft>
              <a:buNone/>
              <a:tabLst>
                <a:tab algn="l" pos="0"/>
              </a:tabLst>
            </a:pPr>
            <a:endParaRPr b="0" lang="en-CA" sz="2800" spc="-1" strike="noStrike">
              <a:latin typeface="Arial"/>
            </a:endParaRPr>
          </a:p>
        </p:txBody>
      </p:sp>
      <p:sp>
        <p:nvSpPr>
          <p:cNvPr id="612" name="Rectangle 1414"/>
          <p:cNvSpPr/>
          <p:nvPr/>
        </p:nvSpPr>
        <p:spPr>
          <a:xfrm>
            <a:off x="2160000" y="5169240"/>
            <a:ext cx="4651920" cy="445680"/>
          </a:xfrm>
          <a:prstGeom prst="rect">
            <a:avLst/>
          </a:prstGeom>
          <a:noFill/>
          <a:ln w="0">
            <a:noFill/>
          </a:ln>
        </p:spPr>
        <p:style>
          <a:lnRef idx="0"/>
          <a:fillRef idx="0"/>
          <a:effectRef idx="0"/>
          <a:fontRef idx="minor"/>
        </p:style>
        <p:txBody>
          <a:bodyPr lIns="90000" rIns="90000" tIns="45000" bIns="45000" anchor="t">
            <a:noAutofit/>
          </a:bodyPr>
          <a:p>
            <a:pPr marL="432000" indent="-324000">
              <a:lnSpc>
                <a:spcPct val="90000"/>
              </a:lnSpc>
              <a:spcBef>
                <a:spcPts val="1984"/>
              </a:spcBef>
              <a:spcAft>
                <a:spcPts val="567"/>
              </a:spcAft>
              <a:buClr>
                <a:srgbClr val="000000"/>
              </a:buClr>
              <a:buSzPct val="45000"/>
              <a:buFont typeface="Wingdings" charset="2"/>
              <a:buChar char=""/>
            </a:pPr>
            <a:r>
              <a:rPr b="0" i="1" lang="en-US" sz="2800" spc="-1" strike="noStrike">
                <a:solidFill>
                  <a:srgbClr val="000000"/>
                </a:solidFill>
                <a:latin typeface="Arial"/>
                <a:ea typeface="DejaVu Sans"/>
              </a:rPr>
              <a:t>So: free of technical debt. </a:t>
            </a:r>
            <a:endParaRPr b="0" lang="en-CA" sz="2800" spc="-1" strike="noStrike">
              <a:latin typeface="Arial"/>
            </a:endParaRPr>
          </a:p>
        </p:txBody>
      </p:sp>
      <p:pic>
        <p:nvPicPr>
          <p:cNvPr id="613" name="XHTML5 Logo.svg 1" descr=""/>
          <p:cNvPicPr/>
          <p:nvPr/>
        </p:nvPicPr>
        <p:blipFill>
          <a:blip r:embed="rId1"/>
          <a:stretch/>
        </p:blipFill>
        <p:spPr>
          <a:xfrm>
            <a:off x="7580880" y="4883760"/>
            <a:ext cx="1235520" cy="1235520"/>
          </a:xfrm>
          <a:prstGeom prst="rect">
            <a:avLst/>
          </a:prstGeom>
          <a:ln w="0">
            <a:noFill/>
          </a:ln>
        </p:spPr>
      </p:pic>
      <p:pic>
        <p:nvPicPr>
          <p:cNvPr id="614" name="Picture 1416" descr=""/>
          <p:cNvPicPr/>
          <p:nvPr/>
        </p:nvPicPr>
        <p:blipFill>
          <a:blip r:embed="rId2"/>
          <a:stretch/>
        </p:blipFill>
        <p:spPr>
          <a:xfrm>
            <a:off x="9013680" y="4878000"/>
            <a:ext cx="875520" cy="1235880"/>
          </a:xfrm>
          <a:prstGeom prst="rect">
            <a:avLst/>
          </a:prstGeom>
          <a:ln w="0">
            <a:noFill/>
          </a:ln>
        </p:spPr>
      </p:pic>
      <p:pic>
        <p:nvPicPr>
          <p:cNvPr id="615" name="Picture 1417" descr=""/>
          <p:cNvPicPr/>
          <p:nvPr/>
        </p:nvPicPr>
        <p:blipFill>
          <a:blip r:embed="rId3"/>
          <a:stretch/>
        </p:blipFill>
        <p:spPr>
          <a:xfrm>
            <a:off x="10285560" y="4878000"/>
            <a:ext cx="876240" cy="123444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6" name="" descr=""/>
          <p:cNvPicPr/>
          <p:nvPr/>
        </p:nvPicPr>
        <p:blipFill>
          <a:blip r:embed="rId1"/>
          <a:stretch/>
        </p:blipFill>
        <p:spPr>
          <a:xfrm>
            <a:off x="7019280" y="339840"/>
            <a:ext cx="4140360" cy="5959800"/>
          </a:xfrm>
          <a:prstGeom prst="rect">
            <a:avLst/>
          </a:prstGeom>
          <a:ln w="0">
            <a:noFill/>
          </a:ln>
        </p:spPr>
      </p:pic>
      <p:sp>
        <p:nvSpPr>
          <p:cNvPr id="617" name=""/>
          <p:cNvSpPr/>
          <p:nvPr/>
        </p:nvSpPr>
        <p:spPr>
          <a:xfrm>
            <a:off x="425880" y="782640"/>
            <a:ext cx="6054120" cy="6570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4000" spc="-1" strike="noStrike">
                <a:latin typeface="Arial"/>
              </a:rPr>
              <a:t>In other words, a </a:t>
            </a:r>
            <a:r>
              <a:rPr b="0" i="1" lang="en-CA" sz="4000" spc="-1" strike="noStrike">
                <a:latin typeface="Arial"/>
              </a:rPr>
              <a:t>pet rock</a:t>
            </a:r>
            <a:r>
              <a:rPr b="0" lang="en-CA" sz="4000" spc="-1" strike="noStrike">
                <a:latin typeface="Arial"/>
              </a:rPr>
              <a:t>.</a:t>
            </a:r>
            <a:endParaRPr b="0" lang="en-CA" sz="40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Endings Principles 4: Products (2)</a:t>
            </a:r>
            <a:endParaRPr b="0" lang="en-CA" sz="5200" spc="-1" strike="noStrike">
              <a:latin typeface="Arial"/>
            </a:endParaRPr>
          </a:p>
        </p:txBody>
      </p:sp>
      <p:sp>
        <p:nvSpPr>
          <p:cNvPr id="619" name="PlaceHolder 2"/>
          <p:cNvSpPr>
            <a:spLocks noGrp="1"/>
          </p:cNvSpPr>
          <p:nvPr>
            <p:ph/>
          </p:nvPr>
        </p:nvSpPr>
        <p:spPr>
          <a:xfrm>
            <a:off x="609480" y="1260000"/>
            <a:ext cx="10971000" cy="4320360"/>
          </a:xfrm>
          <a:prstGeom prst="rect">
            <a:avLst/>
          </a:prstGeom>
          <a:noFill/>
          <a:ln w="0">
            <a:noFill/>
          </a:ln>
        </p:spPr>
        <p:txBody>
          <a:bodyPr lIns="0" rIns="0" tIns="0" bIns="0" anchor="t">
            <a:normAutofit/>
          </a:bodyPr>
          <a:p>
            <a:pPr marL="228600" indent="-228600">
              <a:lnSpc>
                <a:spcPct val="90000"/>
              </a:lnSpc>
              <a:spcBef>
                <a:spcPts val="1417"/>
              </a:spcBef>
              <a:buNone/>
              <a:tabLst>
                <a:tab algn="l" pos="0"/>
              </a:tabLst>
            </a:pP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800" spc="-1" strike="noStrike">
                <a:solidFill>
                  <a:srgbClr val="000000"/>
                </a:solidFill>
                <a:latin typeface="Arial"/>
                <a:ea typeface="DejaVu Sans"/>
              </a:rPr>
              <a:t>4.4 </a:t>
            </a:r>
            <a:r>
              <a:rPr b="0" lang="en-US" sz="2800" spc="-1" strike="noStrike">
                <a:solidFill>
                  <a:srgbClr val="c9211e"/>
                </a:solidFill>
                <a:latin typeface="Arial"/>
                <a:ea typeface="DejaVu Sans"/>
              </a:rPr>
              <a:t>No query strings</a:t>
            </a:r>
            <a:r>
              <a:rPr b="0" lang="en-US" sz="2800" spc="-1" strike="noStrike">
                <a:solidFill>
                  <a:srgbClr val="000000"/>
                </a:solidFill>
                <a:latin typeface="Arial"/>
                <a:ea typeface="DejaVu Sans"/>
              </a:rPr>
              <a:t>: every entity in the site has a unique page with a simple URL that will function on any domain or IP address.</a:t>
            </a: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br>
              <a:rPr sz="2800"/>
            </a:br>
            <a:br>
              <a:rPr sz="2800"/>
            </a:br>
            <a:r>
              <a:rPr b="0" lang="en-US" sz="2800" spc="-1" strike="noStrike">
                <a:solidFill>
                  <a:srgbClr val="000000"/>
                </a:solidFill>
                <a:latin typeface="Arial"/>
                <a:ea typeface="DejaVu Sans"/>
              </a:rPr>
              <a:t> </a:t>
            </a:r>
            <a:endParaRPr b="0" lang="en-CA" sz="2800" spc="-1" strike="noStrike">
              <a:latin typeface="Arial"/>
            </a:endParaRPr>
          </a:p>
        </p:txBody>
      </p:sp>
      <p:sp>
        <p:nvSpPr>
          <p:cNvPr id="620" name=""/>
          <p:cNvSpPr txBox="1"/>
          <p:nvPr/>
        </p:nvSpPr>
        <p:spPr>
          <a:xfrm>
            <a:off x="648000" y="3168000"/>
            <a:ext cx="5112000" cy="2572200"/>
          </a:xfrm>
          <a:prstGeom prst="rect">
            <a:avLst/>
          </a:prstGeom>
          <a:noFill/>
          <a:ln w="0">
            <a:noFill/>
          </a:ln>
        </p:spPr>
        <p:txBody>
          <a:bodyPr lIns="90000" rIns="90000" tIns="45000" bIns="45000" anchor="t">
            <a:noAutofit/>
          </a:bodyPr>
          <a:p>
            <a:r>
              <a:rPr b="0" lang="en-CA" sz="2400" spc="-1" strike="noStrike">
                <a:solidFill>
                  <a:srgbClr val="c9211e"/>
                </a:solidFill>
                <a:latin typeface="Arial"/>
              </a:rPr>
              <a:t>http://graves.uvic.ca/xbrowse.xq;jsessionid=926A43</a:t>
            </a:r>
            <a:endParaRPr b="0" lang="en-CA" sz="2400" spc="-1" strike="noStrike">
              <a:solidFill>
                <a:srgbClr val="c9211e"/>
              </a:solidFill>
              <a:latin typeface="Arial"/>
            </a:endParaRPr>
          </a:p>
          <a:p>
            <a:r>
              <a:rPr b="0" lang="en-CA" sz="2400" spc="-1" strike="noStrike">
                <a:solidFill>
                  <a:srgbClr val="c9211e"/>
                </a:solidFill>
                <a:latin typeface="Arial"/>
              </a:rPr>
              <a:t>8A2B364B4B92488B9AC00AB013?</a:t>
            </a:r>
            <a:endParaRPr b="0" lang="en-CA" sz="2400" spc="-1" strike="noStrike">
              <a:solidFill>
                <a:srgbClr val="c9211e"/>
              </a:solidFill>
              <a:latin typeface="Arial"/>
            </a:endParaRPr>
          </a:p>
          <a:p>
            <a:r>
              <a:rPr b="0" lang="en-CA" sz="2400" spc="-1" strike="noStrike">
                <a:solidFill>
                  <a:srgbClr val="c9211e"/>
                </a:solidFill>
                <a:latin typeface="Arial"/>
              </a:rPr>
              <a:t>query_stored=true&amp;collection</a:t>
            </a:r>
            <a:endParaRPr b="0" lang="en-CA" sz="2400" spc="-1" strike="noStrike">
              <a:solidFill>
                <a:srgbClr val="c9211e"/>
              </a:solidFill>
              <a:latin typeface="Arial"/>
            </a:endParaRPr>
          </a:p>
          <a:p>
            <a:r>
              <a:rPr b="0" lang="en-CA" sz="2400" spc="-1" strike="noStrike">
                <a:solidFill>
                  <a:srgbClr val="c9211e"/>
                </a:solidFill>
                <a:latin typeface="Arial"/>
              </a:rPr>
              <a:t>=/db/graves/</a:t>
            </a:r>
            <a:endParaRPr b="0" lang="en-CA" sz="2400" spc="-1" strike="noStrike">
              <a:solidFill>
                <a:srgbClr val="c9211e"/>
              </a:solidFill>
              <a:latin typeface="Arial"/>
            </a:endParaRPr>
          </a:p>
          <a:p>
            <a:r>
              <a:rPr b="0" lang="en-CA" sz="2400" spc="-1" strike="noStrike">
                <a:solidFill>
                  <a:srgbClr val="c9211e"/>
                </a:solidFill>
                <a:latin typeface="Arial"/>
              </a:rPr>
              <a:t>entries&amp;type=diaryentry&amp;n=19</a:t>
            </a:r>
            <a:endParaRPr b="0" lang="en-CA" sz="2400" spc="-1" strike="noStrike">
              <a:solidFill>
                <a:srgbClr val="c9211e"/>
              </a:solidFill>
              <a:latin typeface="Arial"/>
            </a:endParaRPr>
          </a:p>
          <a:p>
            <a:r>
              <a:rPr b="0" lang="en-CA" sz="2400" spc="-1" strike="noStrike">
                <a:solidFill>
                  <a:srgbClr val="c9211e"/>
                </a:solidFill>
                <a:latin typeface="Arial"/>
              </a:rPr>
              <a:t>35-02-22&amp;start=1</a:t>
            </a:r>
            <a:endParaRPr b="0" lang="en-CA" sz="2400" spc="-1" strike="noStrike">
              <a:solidFill>
                <a:srgbClr val="c9211e"/>
              </a:solidFill>
              <a:latin typeface="Arial"/>
            </a:endParaRPr>
          </a:p>
        </p:txBody>
      </p:sp>
      <p:sp>
        <p:nvSpPr>
          <p:cNvPr id="621" name=""/>
          <p:cNvSpPr txBox="1"/>
          <p:nvPr/>
        </p:nvSpPr>
        <p:spPr>
          <a:xfrm>
            <a:off x="5040000" y="5689800"/>
            <a:ext cx="6179040" cy="430200"/>
          </a:xfrm>
          <a:prstGeom prst="rect">
            <a:avLst/>
          </a:prstGeom>
          <a:noFill/>
          <a:ln w="0">
            <a:noFill/>
          </a:ln>
        </p:spPr>
        <p:txBody>
          <a:bodyPr lIns="90000" rIns="90000" tIns="45000" bIns="45000" anchor="t">
            <a:noAutofit/>
          </a:bodyPr>
          <a:p>
            <a:r>
              <a:rPr b="0" lang="en-CA" sz="2400" spc="-1" strike="noStrike">
                <a:solidFill>
                  <a:srgbClr val="168253"/>
                </a:solidFill>
                <a:latin typeface="Arial"/>
              </a:rPr>
              <a:t>https://graves.uvic.ca/diary_1935-02-22.html</a:t>
            </a:r>
            <a:endParaRPr b="0" lang="en-CA" sz="2400" spc="-1" strike="noStrike">
              <a:solidFill>
                <a:srgbClr val="168253"/>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Endings Principles 4: Products (3)</a:t>
            </a:r>
            <a:endParaRPr b="0" lang="en-CA" sz="5200" spc="-1" strike="noStrike">
              <a:latin typeface="Arial"/>
            </a:endParaRPr>
          </a:p>
        </p:txBody>
      </p:sp>
      <p:sp>
        <p:nvSpPr>
          <p:cNvPr id="623" name="PlaceHolder 2"/>
          <p:cNvSpPr>
            <a:spLocks noGrp="1"/>
          </p:cNvSpPr>
          <p:nvPr>
            <p:ph/>
          </p:nvPr>
        </p:nvSpPr>
        <p:spPr>
          <a:xfrm>
            <a:off x="609480" y="1260000"/>
            <a:ext cx="10971000" cy="4320360"/>
          </a:xfrm>
          <a:prstGeom prst="rect">
            <a:avLst/>
          </a:prstGeom>
          <a:noFill/>
          <a:ln w="0">
            <a:noFill/>
          </a:ln>
        </p:spPr>
        <p:txBody>
          <a:bodyPr lIns="0" rIns="0" tIns="0" bIns="0" anchor="t">
            <a:normAutofit fontScale="89000"/>
          </a:bodyPr>
          <a:p>
            <a:pPr marL="228600" indent="-228600">
              <a:lnSpc>
                <a:spcPct val="90000"/>
              </a:lnSpc>
              <a:spcBef>
                <a:spcPts val="1417"/>
              </a:spcBef>
              <a:buNone/>
              <a:tabLst>
                <a:tab algn="l" pos="0"/>
              </a:tabLst>
            </a:pP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800" spc="-1" strike="noStrike">
                <a:solidFill>
                  <a:srgbClr val="000000"/>
                </a:solidFill>
                <a:latin typeface="Arial"/>
                <a:ea typeface="DejaVu Sans"/>
              </a:rPr>
              <a:t>4.5 </a:t>
            </a:r>
            <a:r>
              <a:rPr b="0" lang="en-US" sz="2800" spc="-1" strike="noStrike">
                <a:solidFill>
                  <a:srgbClr val="c9211e"/>
                </a:solidFill>
                <a:latin typeface="Arial"/>
                <a:ea typeface="DejaVu Sans"/>
              </a:rPr>
              <a:t>Inclusion of data</a:t>
            </a:r>
            <a:r>
              <a:rPr b="0" lang="en-US" sz="2800" spc="-1" strike="noStrike">
                <a:solidFill>
                  <a:srgbClr val="000000"/>
                </a:solidFill>
                <a:latin typeface="Arial"/>
                <a:ea typeface="DejaVu Sans"/>
              </a:rPr>
              <a:t>: every site should include a documented copy of the source data, so that users of the site can repurpose the work easily.</a:t>
            </a: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800" spc="-1" strike="noStrike">
                <a:solidFill>
                  <a:srgbClr val="000000"/>
                </a:solidFill>
                <a:latin typeface="Arial"/>
                <a:ea typeface="DejaVu Sans"/>
              </a:rPr>
              <a:t>4.6 </a:t>
            </a:r>
            <a:r>
              <a:rPr b="0" lang="en-US" sz="2800" spc="-1" strike="noStrike">
                <a:solidFill>
                  <a:srgbClr val="c9211e"/>
                </a:solidFill>
                <a:latin typeface="Arial"/>
                <a:ea typeface="DejaVu Sans"/>
              </a:rPr>
              <a:t>Massive redundancy</a:t>
            </a:r>
            <a:r>
              <a:rPr b="0" lang="en-US" sz="2800" spc="-1" strike="noStrike">
                <a:solidFill>
                  <a:srgbClr val="000000"/>
                </a:solidFill>
                <a:latin typeface="Arial"/>
                <a:ea typeface="DejaVu Sans"/>
              </a:rPr>
              <a:t>: every page contains all the components it needs, so that it will function without the rest of the site if necessary, even though doing so means duplicating information across the site.</a:t>
            </a:r>
            <a:endParaRPr b="0" lang="en-CA" sz="2800" spc="-1" strike="noStrike">
              <a:latin typeface="Arial"/>
            </a:endParaRPr>
          </a:p>
          <a:p>
            <a:pPr marL="432000" indent="-324000">
              <a:lnSpc>
                <a:spcPct val="90000"/>
              </a:lnSpc>
              <a:spcBef>
                <a:spcPts val="1984"/>
              </a:spcBef>
              <a:spcAft>
                <a:spcPts val="567"/>
              </a:spcAft>
              <a:buClr>
                <a:srgbClr val="000000"/>
              </a:buClr>
              <a:buSzPct val="45000"/>
              <a:buFont typeface="Wingdings" charset="2"/>
              <a:buChar char=""/>
              <a:tabLst>
                <a:tab algn="l" pos="0"/>
              </a:tabLst>
            </a:pPr>
            <a:r>
              <a:rPr b="0" lang="en-US" sz="2800" spc="-1" strike="noStrike">
                <a:solidFill>
                  <a:srgbClr val="000000"/>
                </a:solidFill>
                <a:latin typeface="Arial"/>
                <a:ea typeface="DejaVu Sans"/>
              </a:rPr>
              <a:t>4.7 </a:t>
            </a:r>
            <a:r>
              <a:rPr b="0" lang="en-US" sz="2800" spc="-1" strike="noStrike">
                <a:solidFill>
                  <a:srgbClr val="c9211e"/>
                </a:solidFill>
                <a:latin typeface="Arial"/>
                <a:ea typeface="DejaVu Sans"/>
              </a:rPr>
              <a:t>Graceful failure</a:t>
            </a:r>
            <a:r>
              <a:rPr b="0" lang="en-US" sz="2800" spc="-1" strike="noStrike">
                <a:solidFill>
                  <a:srgbClr val="000000"/>
                </a:solidFill>
                <a:latin typeface="Arial"/>
                <a:ea typeface="DejaVu Sans"/>
              </a:rPr>
              <a:t>: every page should still function effectively even in the absence of JavaScript or CSS support.</a:t>
            </a:r>
            <a:br>
              <a:rPr sz="2800"/>
            </a:br>
            <a:br>
              <a:rPr sz="2800"/>
            </a:br>
            <a:r>
              <a:rPr b="0" lang="en-US" sz="2800" spc="-1" strike="noStrike">
                <a:solidFill>
                  <a:srgbClr val="000000"/>
                </a:solidFill>
                <a:latin typeface="Arial"/>
                <a:ea typeface="DejaVu Sans"/>
              </a:rPr>
              <a:t> </a:t>
            </a:r>
            <a:endParaRPr b="0" lang="en-CA" sz="2800" spc="-1" strike="noStrike">
              <a:latin typeface="Arial"/>
            </a:endParaRPr>
          </a:p>
        </p:txBody>
      </p:sp>
      <p:sp>
        <p:nvSpPr>
          <p:cNvPr id="624" name="Rectangle 1"/>
          <p:cNvSpPr/>
          <p:nvPr/>
        </p:nvSpPr>
        <p:spPr>
          <a:xfrm>
            <a:off x="1071720" y="5220000"/>
            <a:ext cx="9547200" cy="802080"/>
          </a:xfrm>
          <a:prstGeom prst="rect">
            <a:avLst/>
          </a:prstGeom>
          <a:noFill/>
          <a:ln w="0">
            <a:noFill/>
          </a:ln>
        </p:spPr>
        <p:style>
          <a:lnRef idx="0"/>
          <a:fillRef idx="0"/>
          <a:effectRef idx="0"/>
          <a:fontRef idx="minor"/>
        </p:style>
        <p:txBody>
          <a:bodyPr lIns="90000" rIns="90000" tIns="45000" bIns="45000" anchor="t">
            <a:noAutofit/>
          </a:bodyPr>
          <a:p>
            <a:pPr marL="432000" indent="-324000">
              <a:lnSpc>
                <a:spcPct val="90000"/>
              </a:lnSpc>
              <a:spcBef>
                <a:spcPts val="1984"/>
              </a:spcBef>
              <a:spcAft>
                <a:spcPts val="567"/>
              </a:spcAft>
              <a:buClr>
                <a:srgbClr val="000000"/>
              </a:buClr>
              <a:buSzPct val="45000"/>
              <a:buFont typeface="Wingdings" charset="2"/>
              <a:buChar char=""/>
            </a:pPr>
            <a:r>
              <a:rPr b="0" i="1" lang="en-US" sz="2800" spc="-1" strike="noStrike">
                <a:solidFill>
                  <a:srgbClr val="000000"/>
                </a:solidFill>
                <a:latin typeface="Arial"/>
                <a:ea typeface="DejaVu Sans"/>
              </a:rPr>
              <a:t>So: stable, citable, archivable, replicable, Wayback-Machinable, stealable, reusable</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248400" y="3960"/>
            <a:ext cx="4070880" cy="104076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1990s</a:t>
            </a:r>
            <a:endParaRPr b="0" lang="en-CA" sz="5200" spc="-1" strike="noStrike">
              <a:latin typeface="Arial"/>
            </a:endParaRPr>
          </a:p>
        </p:txBody>
      </p:sp>
      <p:sp>
        <p:nvSpPr>
          <p:cNvPr id="521" name="PlaceHolder 2"/>
          <p:cNvSpPr>
            <a:spLocks noGrp="1"/>
          </p:cNvSpPr>
          <p:nvPr>
            <p:ph/>
          </p:nvPr>
        </p:nvSpPr>
        <p:spPr>
          <a:xfrm>
            <a:off x="180000" y="1449720"/>
            <a:ext cx="4317840" cy="430812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made websites mostly to support language teaching.​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build lots of interactive exercises using HTML, CSS and JavaScript.​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Most of these sites have never been updated – see for example:​</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web.uvic.ca/hrd/indonesian/​</a:t>
            </a:r>
            <a:endParaRPr b="0" lang="en-CA" sz="2400" spc="-1" strike="noStrike">
              <a:latin typeface="Arial"/>
            </a:endParaRPr>
          </a:p>
          <a:p>
            <a:pPr marL="228600" indent="-228600">
              <a:lnSpc>
                <a:spcPct val="90000"/>
              </a:lnSpc>
              <a:spcBef>
                <a:spcPts val="1001"/>
              </a:spcBef>
              <a:buNone/>
              <a:tabLst>
                <a:tab algn="l" pos="0"/>
              </a:tabLst>
            </a:pPr>
            <a:endParaRPr b="0" lang="en-CA" sz="2400" spc="-1" strike="noStrike">
              <a:latin typeface="Arial"/>
            </a:endParaRPr>
          </a:p>
        </p:txBody>
      </p:sp>
      <p:pic>
        <p:nvPicPr>
          <p:cNvPr id="522" name="Picture 1253" descr=""/>
          <p:cNvPicPr/>
          <p:nvPr/>
        </p:nvPicPr>
        <p:blipFill>
          <a:blip r:embed="rId2"/>
          <a:stretch/>
        </p:blipFill>
        <p:spPr>
          <a:xfrm>
            <a:off x="4500000" y="3960"/>
            <a:ext cx="7689960" cy="6855480"/>
          </a:xfrm>
          <a:prstGeom prst="rect">
            <a:avLst/>
          </a:prstGeom>
          <a:ln w="0">
            <a:noFill/>
          </a:ln>
        </p:spPr>
      </p:pic>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How we build a static site (1)</a:t>
            </a:r>
            <a:endParaRPr b="0" lang="en-CA" sz="5200" spc="-1" strike="noStrike">
              <a:latin typeface="Arial"/>
            </a:endParaRPr>
          </a:p>
        </p:txBody>
      </p:sp>
      <p:sp>
        <p:nvSpPr>
          <p:cNvPr id="626" name="PlaceHolder 2"/>
          <p:cNvSpPr>
            <a:spLocks noGrp="1"/>
          </p:cNvSpPr>
          <p:nvPr>
            <p:ph/>
          </p:nvPr>
        </p:nvSpPr>
        <p:spPr>
          <a:xfrm>
            <a:off x="609480" y="1820520"/>
            <a:ext cx="10971000" cy="3975840"/>
          </a:xfrm>
          <a:prstGeom prst="rect">
            <a:avLst/>
          </a:prstGeom>
          <a:noFill/>
          <a:ln w="0">
            <a:noFill/>
          </a:ln>
        </p:spPr>
        <p:txBody>
          <a:bodyPr lIns="0" rIns="0" tIns="0" bIns="0" anchor="t">
            <a:normAutofit/>
          </a:bodyPr>
          <a:p>
            <a:pPr marL="228600" indent="-228600">
              <a:lnSpc>
                <a:spcPct val="90000"/>
              </a:lnSpc>
              <a:spcBef>
                <a:spcPts val="1417"/>
              </a:spcBef>
              <a:buNone/>
              <a:tabLst>
                <a:tab algn="l" pos="0"/>
              </a:tabLst>
            </a:pPr>
            <a:r>
              <a:rPr b="0" i="1" lang="en-US" sz="2400" spc="-1" strike="noStrike">
                <a:solidFill>
                  <a:srgbClr val="000000"/>
                </a:solidFill>
                <a:latin typeface="Arial"/>
                <a:ea typeface="DejaVu Sans"/>
              </a:rPr>
              <a:t>Validate</a:t>
            </a:r>
            <a:r>
              <a:rPr b="0" lang="en-US" sz="2400" spc="-1" strike="noStrike">
                <a:solidFill>
                  <a:srgbClr val="000000"/>
                </a:solidFill>
                <a:latin typeface="Arial"/>
                <a:ea typeface="DejaVu Sans"/>
              </a:rPr>
              <a:t> the </a:t>
            </a:r>
            <a:r>
              <a:rPr b="0" lang="en-US" sz="2400" spc="-1" strike="noStrike">
                <a:solidFill>
                  <a:srgbClr val="cc0000"/>
                </a:solidFill>
                <a:latin typeface="Arial"/>
                <a:ea typeface="DejaVu Sans"/>
              </a:rPr>
              <a:t>source XML</a:t>
            </a:r>
            <a:r>
              <a:rPr b="0" lang="en-US" sz="2400" spc="-1" strike="noStrike">
                <a:solidFill>
                  <a:srgbClr val="000000"/>
                </a:solidFill>
                <a:latin typeface="Arial"/>
                <a:ea typeface="DejaVu Sans"/>
              </a:rPr>
              <a:t> (using RNG and Schematron).</a:t>
            </a:r>
            <a:endParaRPr b="0" lang="en-CA" sz="2400" spc="-1" strike="noStrike">
              <a:latin typeface="Arial"/>
            </a:endParaRPr>
          </a:p>
          <a:p>
            <a:pPr marL="228600" indent="-228600">
              <a:lnSpc>
                <a:spcPct val="90000"/>
              </a:lnSpc>
              <a:spcBef>
                <a:spcPts val="1417"/>
              </a:spcBef>
              <a:buNone/>
              <a:tabLst>
                <a:tab algn="l" pos="0"/>
              </a:tabLst>
            </a:pPr>
            <a:r>
              <a:rPr b="0" lang="en-US" sz="2400" spc="-1" strike="noStrike">
                <a:solidFill>
                  <a:srgbClr val="000000"/>
                </a:solidFill>
                <a:latin typeface="Arial"/>
                <a:ea typeface="DejaVu Sans"/>
              </a:rPr>
              <a:t>Create </a:t>
            </a:r>
            <a:r>
              <a:rPr b="0" lang="en-US" sz="2400" spc="-1" strike="noStrike">
                <a:solidFill>
                  <a:srgbClr val="cc0000"/>
                </a:solidFill>
                <a:latin typeface="Arial"/>
                <a:ea typeface="DejaVu Sans"/>
              </a:rPr>
              <a:t>generated XML</a:t>
            </a:r>
            <a:r>
              <a:rPr b="0" lang="en-US" sz="2400" spc="-1" strike="noStrike">
                <a:solidFill>
                  <a:srgbClr val="000000"/>
                </a:solidFill>
                <a:latin typeface="Arial"/>
                <a:ea typeface="DejaVu Sans"/>
              </a:rPr>
              <a:t> documents for indexes, TOCs, listings pages, etc.</a:t>
            </a:r>
            <a:endParaRPr b="0" lang="en-CA" sz="2400" spc="-1" strike="noStrike">
              <a:latin typeface="Arial"/>
            </a:endParaRPr>
          </a:p>
          <a:p>
            <a:pPr marL="228600" indent="-228600">
              <a:lnSpc>
                <a:spcPct val="90000"/>
              </a:lnSpc>
              <a:spcBef>
                <a:spcPts val="1417"/>
              </a:spcBef>
              <a:buNone/>
              <a:tabLst>
                <a:tab algn="l" pos="0"/>
              </a:tabLst>
            </a:pPr>
            <a:r>
              <a:rPr b="0" i="1" lang="en-US" sz="2400" spc="-1" strike="noStrike">
                <a:solidFill>
                  <a:srgbClr val="000000"/>
                </a:solidFill>
                <a:latin typeface="Arial"/>
                <a:ea typeface="DejaVu Sans"/>
              </a:rPr>
              <a:t>Validate</a:t>
            </a:r>
            <a:r>
              <a:rPr b="0" lang="en-US" sz="2400" spc="-1" strike="noStrike">
                <a:solidFill>
                  <a:srgbClr val="000000"/>
                </a:solidFill>
                <a:latin typeface="Arial"/>
                <a:ea typeface="DejaVu Sans"/>
              </a:rPr>
              <a:t> this new XML.</a:t>
            </a:r>
            <a:endParaRPr b="0" lang="en-CA" sz="2400" spc="-1" strike="noStrike">
              <a:latin typeface="Arial"/>
            </a:endParaRPr>
          </a:p>
          <a:p>
            <a:pPr marL="228600" indent="-228600">
              <a:lnSpc>
                <a:spcPct val="90000"/>
              </a:lnSpc>
              <a:spcBef>
                <a:spcPts val="1417"/>
              </a:spcBef>
              <a:buNone/>
              <a:tabLst>
                <a:tab algn="l" pos="0"/>
              </a:tabLst>
            </a:pPr>
            <a:r>
              <a:rPr b="0" lang="en-US" sz="2400" spc="-1" strike="noStrike">
                <a:solidFill>
                  <a:srgbClr val="000000"/>
                </a:solidFill>
                <a:latin typeface="Arial"/>
                <a:ea typeface="DejaVu Sans"/>
              </a:rPr>
              <a:t>Create “</a:t>
            </a:r>
            <a:r>
              <a:rPr b="0" lang="en-US" sz="2400" spc="-1" strike="noStrike">
                <a:solidFill>
                  <a:srgbClr val="cc0000"/>
                </a:solidFill>
                <a:latin typeface="Arial"/>
                <a:ea typeface="DejaVu Sans"/>
              </a:rPr>
              <a:t>standalone</a:t>
            </a:r>
            <a:r>
              <a:rPr b="0" lang="en-US" sz="2400" spc="-1" strike="noStrike">
                <a:solidFill>
                  <a:srgbClr val="000000"/>
                </a:solidFill>
                <a:latin typeface="Arial"/>
                <a:ea typeface="DejaVu Sans"/>
              </a:rPr>
              <a:t>” versions of all the documents, by importing copies of all linked components (bios of people, place and org info, glossary entries, etc.)</a:t>
            </a:r>
            <a:endParaRPr b="0" lang="en-CA" sz="2400" spc="-1" strike="noStrike">
              <a:latin typeface="Arial"/>
            </a:endParaRPr>
          </a:p>
          <a:p>
            <a:pPr marL="228600" indent="-228600">
              <a:lnSpc>
                <a:spcPct val="90000"/>
              </a:lnSpc>
              <a:spcBef>
                <a:spcPts val="1417"/>
              </a:spcBef>
              <a:buNone/>
              <a:tabLst>
                <a:tab algn="l" pos="0"/>
              </a:tabLst>
            </a:pPr>
            <a:r>
              <a:rPr b="0" i="1" lang="en-US" sz="2400" spc="-1" strike="noStrike">
                <a:solidFill>
                  <a:srgbClr val="000000"/>
                </a:solidFill>
                <a:latin typeface="Arial"/>
                <a:ea typeface="DejaVu Sans"/>
              </a:rPr>
              <a:t>Validate</a:t>
            </a:r>
            <a:r>
              <a:rPr b="0" lang="en-US" sz="2400" spc="-1" strike="noStrike">
                <a:solidFill>
                  <a:srgbClr val="000000"/>
                </a:solidFill>
                <a:latin typeface="Arial"/>
                <a:ea typeface="DejaVu Sans"/>
              </a:rPr>
              <a:t> this standalone XML.</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How we build a static site (2)</a:t>
            </a:r>
            <a:endParaRPr b="0" lang="en-CA" sz="5200" spc="-1" strike="noStrike">
              <a:latin typeface="Arial"/>
            </a:endParaRPr>
          </a:p>
        </p:txBody>
      </p:sp>
      <p:sp>
        <p:nvSpPr>
          <p:cNvPr id="628" name="PlaceHolder 2"/>
          <p:cNvSpPr>
            <a:spLocks noGrp="1"/>
          </p:cNvSpPr>
          <p:nvPr>
            <p:ph/>
          </p:nvPr>
        </p:nvSpPr>
        <p:spPr>
          <a:xfrm>
            <a:off x="609480" y="1964520"/>
            <a:ext cx="10971000" cy="3975840"/>
          </a:xfrm>
          <a:prstGeom prst="rect">
            <a:avLst/>
          </a:prstGeom>
          <a:noFill/>
          <a:ln w="0">
            <a:noFill/>
          </a:ln>
        </p:spPr>
        <p:txBody>
          <a:bodyPr lIns="0" rIns="0" tIns="0" bIns="0" anchor="t">
            <a:normAutofit/>
          </a:bodyPr>
          <a:p>
            <a:pPr marL="228600" indent="-228600">
              <a:lnSpc>
                <a:spcPct val="90000"/>
              </a:lnSpc>
              <a:spcBef>
                <a:spcPts val="1417"/>
              </a:spcBef>
              <a:buNone/>
              <a:tabLst>
                <a:tab algn="l" pos="0"/>
              </a:tabLst>
            </a:pPr>
            <a:r>
              <a:rPr b="0" lang="en-US" sz="2400" spc="-1" strike="noStrike">
                <a:solidFill>
                  <a:srgbClr val="000000"/>
                </a:solidFill>
                <a:latin typeface="Arial"/>
                <a:ea typeface="DejaVu Sans"/>
              </a:rPr>
              <a:t>Build/copy CSS, JS, images, and other resources.</a:t>
            </a:r>
            <a:endParaRPr b="0" lang="en-CA" sz="2400" spc="-1" strike="noStrike">
              <a:latin typeface="Arial"/>
            </a:endParaRPr>
          </a:p>
          <a:p>
            <a:pPr marL="228600" indent="-228600">
              <a:lnSpc>
                <a:spcPct val="90000"/>
              </a:lnSpc>
              <a:spcBef>
                <a:spcPts val="1417"/>
              </a:spcBef>
              <a:buNone/>
              <a:tabLst>
                <a:tab algn="l" pos="0"/>
              </a:tabLst>
            </a:pPr>
            <a:r>
              <a:rPr b="0" lang="en-US" sz="2400" spc="-1" strike="noStrike">
                <a:solidFill>
                  <a:srgbClr val="000000"/>
                </a:solidFill>
                <a:latin typeface="Arial"/>
                <a:ea typeface="DejaVu Sans"/>
              </a:rPr>
              <a:t>Create </a:t>
            </a:r>
            <a:r>
              <a:rPr b="0" lang="en-US" sz="2400" spc="-1" strike="noStrike">
                <a:solidFill>
                  <a:srgbClr val="cc0000"/>
                </a:solidFill>
                <a:latin typeface="Arial"/>
                <a:ea typeface="DejaVu Sans"/>
              </a:rPr>
              <a:t>XHTML5 output</a:t>
            </a:r>
            <a:r>
              <a:rPr b="0" lang="en-US" sz="2400" spc="-1" strike="noStrike">
                <a:solidFill>
                  <a:srgbClr val="000000"/>
                </a:solidFill>
                <a:latin typeface="Arial"/>
                <a:ea typeface="DejaVu Sans"/>
              </a:rPr>
              <a:t> from each of the standalone XML documents.</a:t>
            </a:r>
            <a:endParaRPr b="0" lang="en-CA" sz="2400" spc="-1" strike="noStrike">
              <a:latin typeface="Arial"/>
            </a:endParaRPr>
          </a:p>
          <a:p>
            <a:pPr marL="228600" indent="-228600">
              <a:lnSpc>
                <a:spcPct val="90000"/>
              </a:lnSpc>
              <a:spcBef>
                <a:spcPts val="1417"/>
              </a:spcBef>
              <a:buNone/>
              <a:tabLst>
                <a:tab algn="l" pos="0"/>
              </a:tabLst>
            </a:pPr>
            <a:r>
              <a:rPr b="0" i="1" lang="en-US" sz="2400" spc="-1" strike="noStrike">
                <a:solidFill>
                  <a:srgbClr val="000000"/>
                </a:solidFill>
                <a:latin typeface="Arial"/>
                <a:ea typeface="DejaVu Sans"/>
              </a:rPr>
              <a:t>Validate</a:t>
            </a:r>
            <a:r>
              <a:rPr b="0" lang="en-US" sz="2400" spc="-1" strike="noStrike">
                <a:solidFill>
                  <a:srgbClr val="000000"/>
                </a:solidFill>
                <a:latin typeface="Arial"/>
                <a:ea typeface="DejaVu Sans"/>
              </a:rPr>
              <a:t> the HTML using the </a:t>
            </a:r>
            <a:r>
              <a:rPr b="0" lang="en-US" sz="2400" spc="-1" strike="noStrike">
                <a:solidFill>
                  <a:srgbClr val="cc0000"/>
                </a:solidFill>
                <a:latin typeface="Arial"/>
                <a:ea typeface="DejaVu Sans"/>
              </a:rPr>
              <a:t>W3C validator</a:t>
            </a:r>
            <a:r>
              <a:rPr b="0" lang="en-US" sz="2400" spc="-1" strike="noStrike">
                <a:solidFill>
                  <a:srgbClr val="000000"/>
                </a:solidFill>
                <a:latin typeface="Arial"/>
                <a:ea typeface="DejaVu Sans"/>
              </a:rPr>
              <a:t>.</a:t>
            </a:r>
            <a:endParaRPr b="0" lang="en-CA" sz="2400" spc="-1" strike="noStrike">
              <a:latin typeface="Arial"/>
            </a:endParaRPr>
          </a:p>
          <a:p>
            <a:pPr marL="228600" indent="-228600">
              <a:lnSpc>
                <a:spcPct val="90000"/>
              </a:lnSpc>
              <a:spcBef>
                <a:spcPts val="1417"/>
              </a:spcBef>
              <a:buNone/>
              <a:tabLst>
                <a:tab algn="l" pos="0"/>
              </a:tabLst>
            </a:pPr>
            <a:r>
              <a:rPr b="0" lang="en-US" sz="2400" spc="-1" strike="noStrike">
                <a:solidFill>
                  <a:srgbClr val="000000"/>
                </a:solidFill>
                <a:latin typeface="Arial"/>
                <a:ea typeface="DejaVu Sans"/>
              </a:rPr>
              <a:t>Run additional </a:t>
            </a:r>
            <a:r>
              <a:rPr b="0" lang="en-US" sz="2400" spc="-1" strike="noStrike">
                <a:solidFill>
                  <a:srgbClr val="cc0000"/>
                </a:solidFill>
                <a:latin typeface="Arial"/>
                <a:ea typeface="DejaVu Sans"/>
              </a:rPr>
              <a:t>diagnostics tests</a:t>
            </a:r>
            <a:r>
              <a:rPr b="0" lang="en-US" sz="2400" spc="-1" strike="noStrike">
                <a:solidFill>
                  <a:srgbClr val="000000"/>
                </a:solidFill>
                <a:latin typeface="Arial"/>
                <a:ea typeface="DejaVu Sans"/>
              </a:rPr>
              <a:t> and produce reports.</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9" name="PlaceHolder 1"/>
          <p:cNvSpPr>
            <a:spLocks noGrp="1"/>
          </p:cNvSpPr>
          <p:nvPr>
            <p:ph type="title"/>
          </p:nvPr>
        </p:nvSpPr>
        <p:spPr>
          <a:xfrm>
            <a:off x="360000" y="273600"/>
            <a:ext cx="11519280" cy="1143360"/>
          </a:xfrm>
          <a:prstGeom prst="rect">
            <a:avLst/>
          </a:prstGeom>
          <a:noFill/>
          <a:ln w="0">
            <a:noFill/>
          </a:ln>
        </p:spPr>
        <p:txBody>
          <a:bodyPr lIns="0" rIns="0" tIns="0" bIns="0" anchor="ctr">
            <a:noAutofit/>
          </a:bodyPr>
          <a:p>
            <a:pPr algn="ctr">
              <a:lnSpc>
                <a:spcPct val="100000"/>
              </a:lnSpc>
              <a:buNone/>
            </a:pPr>
            <a:r>
              <a:rPr b="0" lang="en-US" sz="5200" spc="-1" strike="noStrike">
                <a:solidFill>
                  <a:srgbClr val="000000"/>
                </a:solidFill>
                <a:latin typeface="Arial"/>
                <a:ea typeface="DejaVu Sans"/>
              </a:rPr>
              <a:t>How do we do search on these sites?</a:t>
            </a:r>
            <a:endParaRPr b="0" lang="en-CA" sz="5200" spc="-1" strike="noStrike">
              <a:latin typeface="Arial"/>
            </a:endParaRPr>
          </a:p>
        </p:txBody>
      </p:sp>
      <p:sp>
        <p:nvSpPr>
          <p:cNvPr id="630" name="PlaceHolder 2"/>
          <p:cNvSpPr>
            <a:spLocks noGrp="1"/>
          </p:cNvSpPr>
          <p:nvPr>
            <p:ph/>
          </p:nvPr>
        </p:nvSpPr>
        <p:spPr>
          <a:xfrm>
            <a:off x="609480" y="1944000"/>
            <a:ext cx="10971000" cy="378036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400" spc="-1" strike="noStrike">
                <a:solidFill>
                  <a:srgbClr val="000000"/>
                </a:solidFill>
                <a:latin typeface="Arial"/>
                <a:ea typeface="DejaVu Sans"/>
              </a:rPr>
              <a:t>We wrote a staticSearch engine that does not require anything server-side except a web server:</a:t>
            </a:r>
            <a:br>
              <a:rPr sz="2400"/>
            </a:br>
            <a:br>
              <a:rPr sz="2400"/>
            </a:br>
            <a:r>
              <a:rPr b="0" lang="en-US" sz="2400" spc="-1" strike="noStrike">
                <a:solidFill>
                  <a:srgbClr val="c9211e"/>
                </a:solidFill>
                <a:latin typeface="Arial"/>
                <a:ea typeface="DejaVu Sans"/>
              </a:rPr>
              <a:t>https://github.com/projectEndings/staticSearch</a:t>
            </a:r>
            <a:br>
              <a:rPr sz="2400"/>
            </a:br>
            <a:br>
              <a:rPr sz="2400"/>
            </a:br>
            <a:r>
              <a:rPr b="0" lang="en-US" sz="2400" spc="-1" strike="noStrike">
                <a:solidFill>
                  <a:srgbClr val="000000"/>
                </a:solidFill>
                <a:latin typeface="Arial"/>
                <a:ea typeface="DejaVu Sans"/>
              </a:rPr>
              <a:t>It supports stemming, wildcards, phrasal searches, and metadata filters. Try it out:</a:t>
            </a:r>
            <a:br>
              <a:rPr sz="2400"/>
            </a:br>
            <a:r>
              <a:rPr b="0" lang="en-CA" sz="2400" spc="-1" strike="noStrike">
                <a:solidFill>
                  <a:srgbClr val="000000"/>
                </a:solidFill>
                <a:latin typeface="Arial"/>
                <a:ea typeface="DejaVu Sans"/>
              </a:rPr>
              <a:t> </a:t>
            </a:r>
            <a:endParaRPr b="0" lang="en-CA" sz="24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400" spc="-1" strike="noStrike">
                <a:solidFill>
                  <a:srgbClr val="cc0000"/>
                </a:solidFill>
                <a:latin typeface="Arial"/>
                <a:ea typeface="DejaVu Sans"/>
              </a:rPr>
              <a:t>https://bcgenesis.uvic.ca/search.html</a:t>
            </a:r>
            <a:endParaRPr b="0" lang="en-CA" sz="2400" spc="-1" strike="noStrike">
              <a:latin typeface="Arial"/>
            </a:endParaRPr>
          </a:p>
          <a:p>
            <a:pPr marL="228600" indent="-228600">
              <a:lnSpc>
                <a:spcPct val="90000"/>
              </a:lnSpc>
              <a:spcBef>
                <a:spcPts val="1417"/>
              </a:spcBef>
              <a:buNone/>
              <a:tabLst>
                <a:tab algn="l" pos="0"/>
              </a:tabLst>
            </a:pPr>
            <a:endParaRPr b="0" lang="en-CA" sz="2800" spc="-1" strike="noStrike">
              <a:latin typeface="Arial"/>
            </a:endParaRPr>
          </a:p>
        </p:txBody>
      </p:sp>
      <p:pic>
        <p:nvPicPr>
          <p:cNvPr id="631" name="" descr=""/>
          <p:cNvPicPr/>
          <p:nvPr/>
        </p:nvPicPr>
        <p:blipFill>
          <a:blip r:embed="rId1"/>
          <a:stretch/>
        </p:blipFill>
        <p:spPr>
          <a:xfrm>
            <a:off x="7408800" y="4239000"/>
            <a:ext cx="2850840" cy="224064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1088280" y="5040000"/>
            <a:ext cx="10971360" cy="1143720"/>
          </a:xfrm>
          <a:prstGeom prst="rect">
            <a:avLst/>
          </a:prstGeom>
          <a:noFill/>
          <a:ln w="0">
            <a:noFill/>
          </a:ln>
        </p:spPr>
        <p:txBody>
          <a:bodyPr lIns="0" rIns="0" tIns="0" bIns="0" anchor="ctr">
            <a:noAutofit/>
          </a:bodyPr>
          <a:p>
            <a:pPr>
              <a:lnSpc>
                <a:spcPct val="90000"/>
              </a:lnSpc>
              <a:buNone/>
            </a:pPr>
            <a:r>
              <a:rPr b="0" lang="en-CA" sz="2800" spc="-1" strike="noStrike">
                <a:solidFill>
                  <a:srgbClr val="000000"/>
                </a:solidFill>
                <a:latin typeface="Arial"/>
                <a:ea typeface="DejaVu Sans"/>
              </a:rPr>
              <a:t>https://endings.uvic.ca/compliance.html</a:t>
            </a:r>
            <a:endParaRPr b="0" lang="en-CA" sz="2800" spc="-1" strike="noStrike">
              <a:latin typeface="Arial"/>
            </a:endParaRPr>
          </a:p>
        </p:txBody>
      </p:sp>
      <p:pic>
        <p:nvPicPr>
          <p:cNvPr id="633" name="" descr=""/>
          <p:cNvPicPr/>
          <p:nvPr/>
        </p:nvPicPr>
        <p:blipFill>
          <a:blip r:embed="rId1"/>
          <a:stretch/>
        </p:blipFill>
        <p:spPr>
          <a:xfrm>
            <a:off x="3256200" y="576000"/>
            <a:ext cx="5679000" cy="465156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p:nvPr>
        </p:nvSpPr>
        <p:spPr>
          <a:xfrm>
            <a:off x="609480" y="1417680"/>
            <a:ext cx="10971000" cy="43192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927"/>
              </a:spcBef>
              <a:spcAft>
                <a:spcPts val="567"/>
              </a:spcAft>
              <a:buNone/>
              <a:tabLst>
                <a:tab algn="l" pos="0"/>
              </a:tabLst>
            </a:pPr>
            <a:r>
              <a:rPr b="0" lang="en-CA" sz="2400" spc="-1" strike="noStrike">
                <a:solidFill>
                  <a:srgbClr val="000000"/>
                </a:solidFill>
                <a:latin typeface="Arial"/>
                <a:ea typeface="Arial"/>
              </a:rPr>
              <a:t>Digital editions must be citable with the precision and reliability of print editions.</a:t>
            </a:r>
            <a:endParaRPr b="0" lang="en-CA" sz="2400" spc="-1" strike="noStrike">
              <a:latin typeface="Arial"/>
            </a:endParaRPr>
          </a:p>
          <a:p>
            <a:pPr marL="228600" indent="-228600">
              <a:lnSpc>
                <a:spcPct val="100000"/>
              </a:lnSpc>
              <a:spcBef>
                <a:spcPts val="1568"/>
              </a:spcBef>
              <a:spcAft>
                <a:spcPts val="567"/>
              </a:spcAft>
              <a:buNone/>
              <a:tabLst>
                <a:tab algn="l" pos="0"/>
              </a:tabLst>
            </a:pPr>
            <a:r>
              <a:rPr b="0" lang="en-CA" sz="2400" spc="-1" strike="noStrike">
                <a:solidFill>
                  <a:srgbClr val="000000"/>
                </a:solidFill>
                <a:latin typeface="Arial"/>
                <a:ea typeface="Arial"/>
              </a:rPr>
              <a:t>Cited materials must persist and remain accessible without maintenance.</a:t>
            </a:r>
            <a:endParaRPr b="0" lang="en-CA" sz="2400" spc="-1" strike="noStrike">
              <a:latin typeface="Arial"/>
            </a:endParaRPr>
          </a:p>
          <a:p>
            <a:pPr marL="228600" indent="-228600">
              <a:lnSpc>
                <a:spcPct val="100000"/>
              </a:lnSpc>
              <a:spcBef>
                <a:spcPts val="1001"/>
              </a:spcBef>
              <a:buNone/>
              <a:tabLst>
                <a:tab algn="l" pos="0"/>
              </a:tabLst>
            </a:pPr>
            <a:endParaRPr b="0" lang="en-CA" sz="2400" spc="-1" strike="noStrike">
              <a:latin typeface="Arial"/>
            </a:endParaRPr>
          </a:p>
          <a:p>
            <a:pPr marL="228600" indent="-228600" algn="ctr">
              <a:lnSpc>
                <a:spcPct val="100000"/>
              </a:lnSpc>
              <a:spcBef>
                <a:spcPts val="360"/>
              </a:spcBef>
              <a:buNone/>
              <a:tabLst>
                <a:tab algn="l" pos="0"/>
              </a:tabLst>
            </a:pPr>
            <a:r>
              <a:rPr b="0" lang="en-CA" sz="2400" spc="-1" strike="noStrike">
                <a:solidFill>
                  <a:srgbClr val="000000"/>
                </a:solidFill>
                <a:latin typeface="Arial"/>
                <a:ea typeface="Arial"/>
              </a:rPr>
              <a:t>So:</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927"/>
              </a:spcBef>
              <a:spcAft>
                <a:spcPts val="567"/>
              </a:spcAft>
              <a:buNone/>
              <a:tabLst>
                <a:tab algn="l" pos="0"/>
              </a:tabLst>
            </a:pPr>
            <a:r>
              <a:rPr b="0" lang="en-CA" sz="2400" spc="-1" strike="noStrike">
                <a:solidFill>
                  <a:srgbClr val="000000"/>
                </a:solidFill>
                <a:latin typeface="Arial"/>
                <a:ea typeface="Arial"/>
              </a:rPr>
              <a:t>For scholars, we must make coherent, consistent, complete, identifiable editions.</a:t>
            </a:r>
            <a:endParaRPr b="0" lang="en-CA" sz="2400" spc="-1" strike="noStrike">
              <a:latin typeface="Arial"/>
            </a:endParaRPr>
          </a:p>
          <a:p>
            <a:pPr marL="228600" indent="-228600">
              <a:lnSpc>
                <a:spcPct val="100000"/>
              </a:lnSpc>
              <a:spcBef>
                <a:spcPts val="927"/>
              </a:spcBef>
              <a:spcAft>
                <a:spcPts val="567"/>
              </a:spcAft>
              <a:buNone/>
              <a:tabLst>
                <a:tab algn="l" pos="0"/>
              </a:tabLst>
            </a:pPr>
            <a:r>
              <a:rPr b="0" lang="en-CA" sz="2400" spc="-1" strike="noStrike">
                <a:solidFill>
                  <a:srgbClr val="000000"/>
                </a:solidFill>
                <a:latin typeface="Arial"/>
                <a:ea typeface="Arial"/>
              </a:rPr>
              <a:t>For developers, we must eliminate maintenance, technical debt, and vulnerability.</a:t>
            </a:r>
            <a:endParaRPr b="0" lang="en-CA" sz="2400" spc="-1" strike="noStrike">
              <a:latin typeface="Arial"/>
            </a:endParaRPr>
          </a:p>
          <a:p>
            <a:pPr marL="228600" indent="-228600">
              <a:lnSpc>
                <a:spcPct val="150000"/>
              </a:lnSpc>
              <a:spcBef>
                <a:spcPts val="360"/>
              </a:spcBef>
              <a:buNone/>
              <a:tabLst>
                <a:tab algn="l" pos="0"/>
              </a:tabLst>
            </a:pPr>
            <a:endParaRPr b="0" lang="en-CA" sz="255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p:txBody>
      </p:sp>
      <p:sp>
        <p:nvSpPr>
          <p:cNvPr id="635" name="PlaceHolder 2"/>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algn="ctr">
              <a:lnSpc>
                <a:spcPct val="90000"/>
              </a:lnSpc>
              <a:buNone/>
            </a:pPr>
            <a:r>
              <a:rPr b="0" lang="en-US" sz="5200" spc="-1" strike="noStrike">
                <a:solidFill>
                  <a:srgbClr val="000000"/>
                </a:solidFill>
                <a:latin typeface="Arial"/>
                <a:ea typeface="DejaVu Sans"/>
              </a:rPr>
              <a:t>Summary</a:t>
            </a:r>
            <a:endParaRPr b="0" lang="en-CA" sz="5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PlaceHolder 1"/>
          <p:cNvSpPr>
            <a:spLocks noGrp="1"/>
          </p:cNvSpPr>
          <p:nvPr>
            <p:ph/>
          </p:nvPr>
        </p:nvSpPr>
        <p:spPr>
          <a:xfrm>
            <a:off x="609480" y="1604520"/>
            <a:ext cx="10971000" cy="397584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The Endings Team: Claire Carlin, Ewa Czaykowska-Higgins, Janelle Jenstad; Stewart Arneil, Martin Holmes, Greg Newton; John Durno, Matt Huculak, Lisa Goddard; Emily Comeau and Joey Takeda</a:t>
            </a:r>
            <a:endParaRPr b="0" lang="en-CA" sz="2400" spc="-1" strike="noStrike">
              <a:latin typeface="Arial"/>
            </a:endParaRPr>
          </a:p>
          <a:p>
            <a:pPr marL="228600" indent="-228600">
              <a:lnSpc>
                <a:spcPct val="100000"/>
              </a:lnSpc>
              <a:spcBef>
                <a:spcPts val="360"/>
              </a:spcBef>
              <a:buNone/>
              <a:tabLst>
                <a:tab algn="l" pos="0"/>
              </a:tabLst>
            </a:pP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Faculty of Humanities</a:t>
            </a: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University of Victoria Libraries</a:t>
            </a:r>
            <a:endParaRPr b="0" lang="en-CA" sz="2400" spc="-1" strike="noStrike">
              <a:latin typeface="Arial"/>
            </a:endParaRPr>
          </a:p>
          <a:p>
            <a:pPr marL="228600" indent="-228600">
              <a:lnSpc>
                <a:spcPct val="100000"/>
              </a:lnSpc>
              <a:spcBef>
                <a:spcPts val="360"/>
              </a:spcBef>
              <a:buNone/>
              <a:tabLst>
                <a:tab algn="l" pos="0"/>
              </a:tabLst>
            </a:pPr>
            <a:r>
              <a:rPr b="0" lang="en-CA" sz="2400" spc="-1" strike="noStrike">
                <a:solidFill>
                  <a:srgbClr val="000000"/>
                </a:solidFill>
                <a:latin typeface="Arial"/>
                <a:ea typeface="Arial"/>
              </a:rPr>
              <a:t>Social Sciences and Research Council of Canada</a:t>
            </a:r>
            <a:endParaRPr b="0" lang="en-CA" sz="2400" spc="-1" strike="noStrike">
              <a:latin typeface="Arial"/>
            </a:endParaRPr>
          </a:p>
          <a:p>
            <a:pPr marL="228600" indent="-228600">
              <a:lnSpc>
                <a:spcPct val="100000"/>
              </a:lnSpc>
              <a:spcBef>
                <a:spcPts val="360"/>
              </a:spcBef>
              <a:buNone/>
              <a:tabLst>
                <a:tab algn="l" pos="0"/>
              </a:tabLst>
            </a:pPr>
            <a:endParaRPr b="0" lang="en-CA" sz="1400" spc="-1" strike="noStrike">
              <a:latin typeface="Arial"/>
            </a:endParaRPr>
          </a:p>
        </p:txBody>
      </p:sp>
      <p:sp>
        <p:nvSpPr>
          <p:cNvPr id="637" name="PlaceHolder 2"/>
          <p:cNvSpPr>
            <a:spLocks noGrp="1"/>
          </p:cNvSpPr>
          <p:nvPr>
            <p:ph type="title"/>
          </p:nvPr>
        </p:nvSpPr>
        <p:spPr>
          <a:xfrm>
            <a:off x="609480" y="273600"/>
            <a:ext cx="10971000" cy="1143360"/>
          </a:xfrm>
          <a:prstGeom prst="rect">
            <a:avLst/>
          </a:prstGeom>
          <a:noFill/>
          <a:ln w="0">
            <a:noFill/>
          </a:ln>
        </p:spPr>
        <p:txBody>
          <a:bodyPr lIns="0" rIns="0" tIns="0" bIns="0" anchor="ctr">
            <a:normAutofit/>
          </a:bodyPr>
          <a:p>
            <a:pPr algn="ctr">
              <a:lnSpc>
                <a:spcPct val="100000"/>
              </a:lnSpc>
              <a:buNone/>
              <a:tabLst>
                <a:tab algn="l" pos="0"/>
              </a:tabLst>
            </a:pPr>
            <a:r>
              <a:rPr b="0" lang="en-CA" sz="5200" spc="-1" strike="noStrike">
                <a:solidFill>
                  <a:srgbClr val="000000"/>
                </a:solidFill>
                <a:latin typeface="Arial"/>
                <a:ea typeface="Arial"/>
              </a:rPr>
              <a:t>Thanks</a:t>
            </a:r>
            <a:endParaRPr b="0" lang="en-CA" sz="5200" spc="-1" strike="noStrike">
              <a:latin typeface="Arial"/>
            </a:endParaRPr>
          </a:p>
        </p:txBody>
      </p:sp>
      <p:pic>
        <p:nvPicPr>
          <p:cNvPr id="638" name="Google Shape;330;p 2" descr=""/>
          <p:cNvPicPr/>
          <p:nvPr/>
        </p:nvPicPr>
        <p:blipFill>
          <a:blip r:embed="rId1"/>
          <a:stretch/>
        </p:blipFill>
        <p:spPr>
          <a:xfrm>
            <a:off x="1015920" y="4946400"/>
            <a:ext cx="10158120" cy="89964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PlaceHolder 1"/>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algn="ctr">
              <a:lnSpc>
                <a:spcPct val="100000"/>
              </a:lnSpc>
              <a:buNone/>
            </a:pPr>
            <a:r>
              <a:rPr b="0" lang="en-US" sz="4000" spc="-1" strike="noStrike">
                <a:solidFill>
                  <a:srgbClr val="000000"/>
                </a:solidFill>
                <a:latin typeface="Arial"/>
                <a:ea typeface="DejaVu Sans"/>
              </a:rPr>
              <a:t>APPENDIX: How the staticSearch engine works</a:t>
            </a:r>
            <a:endParaRPr b="0" lang="en-CA" sz="40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609480" y="273240"/>
            <a:ext cx="10971360" cy="114372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You have:</a:t>
            </a:r>
            <a:endParaRPr b="0" lang="en-CA" sz="1800" spc="-1" strike="noStrike">
              <a:latin typeface="Arial"/>
            </a:endParaRPr>
          </a:p>
        </p:txBody>
      </p:sp>
      <p:sp>
        <p:nvSpPr>
          <p:cNvPr id="641" name="PlaceHolder 2"/>
          <p:cNvSpPr>
            <a:spLocks noGrp="1"/>
          </p:cNvSpPr>
          <p:nvPr>
            <p:ph/>
          </p:nvPr>
        </p:nvSpPr>
        <p:spPr>
          <a:xfrm>
            <a:off x="609480" y="2351160"/>
            <a:ext cx="6704640" cy="32292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A collection of HTML files</a:t>
            </a:r>
            <a:endParaRPr b="0" lang="en-CA" sz="28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All well-formed &amp; valid XHTML</a:t>
            </a:r>
            <a:endParaRPr b="0" lang="en-CA" sz="2800" spc="-1" strike="noStrike">
              <a:latin typeface="Arial"/>
            </a:endParaRPr>
          </a:p>
        </p:txBody>
      </p:sp>
      <p:pic>
        <p:nvPicPr>
          <p:cNvPr id="642" name="Picture 1435" descr=""/>
          <p:cNvPicPr/>
          <p:nvPr/>
        </p:nvPicPr>
        <p:blipFill>
          <a:blip r:embed="rId1"/>
          <a:stretch/>
        </p:blipFill>
        <p:spPr>
          <a:xfrm>
            <a:off x="7987320" y="2176920"/>
            <a:ext cx="2810160" cy="397872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240"/>
            <a:ext cx="10971360" cy="114372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You add:</a:t>
            </a:r>
            <a:endParaRPr b="0" lang="en-CA" sz="1800" spc="-1" strike="noStrike">
              <a:latin typeface="Arial"/>
            </a:endParaRPr>
          </a:p>
        </p:txBody>
      </p:sp>
      <p:sp>
        <p:nvSpPr>
          <p:cNvPr id="644" name="PlaceHolder 2"/>
          <p:cNvSpPr>
            <a:spLocks noGrp="1"/>
          </p:cNvSpPr>
          <p:nvPr>
            <p:ph/>
          </p:nvPr>
        </p:nvSpPr>
        <p:spPr>
          <a:xfrm>
            <a:off x="4963680" y="1604520"/>
            <a:ext cx="6617160" cy="39762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An HTML search page containing a special div:</a:t>
            </a:r>
            <a:br>
              <a:rPr sz="2800"/>
            </a:br>
            <a:r>
              <a:rPr b="0" lang="en-US" sz="2800" spc="-1" strike="noStrike">
                <a:solidFill>
                  <a:srgbClr val="000000"/>
                </a:solidFill>
                <a:latin typeface="Arial"/>
                <a:ea typeface="DejaVu Sans"/>
              </a:rPr>
              <a:t> </a:t>
            </a:r>
            <a:endParaRPr b="0" lang="en-CA" sz="2800" spc="-1" strike="noStrike">
              <a:latin typeface="Arial"/>
            </a:endParaRPr>
          </a:p>
          <a:p>
            <a:pPr marL="228600" indent="-228600">
              <a:lnSpc>
                <a:spcPct val="90000"/>
              </a:lnSpc>
              <a:spcBef>
                <a:spcPts val="1417"/>
              </a:spcBef>
              <a:buNone/>
              <a:tabLst>
                <a:tab algn="l" pos="0"/>
              </a:tabLst>
            </a:pPr>
            <a:r>
              <a:rPr b="0" lang="en-US" sz="3200" spc="-1" strike="noStrike">
                <a:solidFill>
                  <a:srgbClr val="000096"/>
                </a:solidFill>
                <a:latin typeface="Arial"/>
                <a:ea typeface="AR PL SungtiL GB"/>
              </a:rPr>
              <a:t>&lt;div</a:t>
            </a:r>
            <a:r>
              <a:rPr b="0" lang="en-US" sz="3200" spc="-1" strike="noStrike">
                <a:solidFill>
                  <a:srgbClr val="f5844c"/>
                </a:solidFill>
                <a:latin typeface="Arial"/>
                <a:ea typeface="AR PL SungtiL GB"/>
              </a:rPr>
              <a:t> id</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"staticSearch"</a:t>
            </a:r>
            <a:r>
              <a:rPr b="0" lang="en-US" sz="3200" spc="-1" strike="noStrike">
                <a:solidFill>
                  <a:srgbClr val="000096"/>
                </a:solidFill>
                <a:latin typeface="Arial"/>
                <a:ea typeface="AR PL SungtiL GB"/>
              </a:rPr>
              <a:t>&gt;&lt;/div&gt;</a:t>
            </a:r>
            <a:endParaRPr b="0" lang="en-CA" sz="3200" spc="-1" strike="noStrike">
              <a:latin typeface="Arial"/>
            </a:endParaRPr>
          </a:p>
        </p:txBody>
      </p:sp>
      <p:pic>
        <p:nvPicPr>
          <p:cNvPr id="645" name="Picture 1438" descr=""/>
          <p:cNvPicPr/>
          <p:nvPr/>
        </p:nvPicPr>
        <p:blipFill>
          <a:blip r:embed="rId1"/>
          <a:stretch/>
        </p:blipFill>
        <p:spPr>
          <a:xfrm>
            <a:off x="717120" y="1737720"/>
            <a:ext cx="3200760" cy="453132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PlaceHolder 1"/>
          <p:cNvSpPr>
            <a:spLocks noGrp="1"/>
          </p:cNvSpPr>
          <p:nvPr>
            <p:ph type="title"/>
          </p:nvPr>
        </p:nvSpPr>
        <p:spPr>
          <a:xfrm>
            <a:off x="609480" y="273240"/>
            <a:ext cx="10971360" cy="114372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You add:</a:t>
            </a:r>
            <a:endParaRPr b="0" lang="en-CA" sz="1800" spc="-1" strike="noStrike">
              <a:latin typeface="Arial"/>
            </a:endParaRPr>
          </a:p>
        </p:txBody>
      </p:sp>
      <p:sp>
        <p:nvSpPr>
          <p:cNvPr id="647" name="PlaceHolder 2"/>
          <p:cNvSpPr>
            <a:spLocks noGrp="1"/>
          </p:cNvSpPr>
          <p:nvPr>
            <p:ph/>
          </p:nvPr>
        </p:nvSpPr>
        <p:spPr>
          <a:xfrm>
            <a:off x="609480" y="2351160"/>
            <a:ext cx="6704640" cy="32292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Some metadata elements to support search filters:</a:t>
            </a:r>
            <a:br>
              <a:rPr sz="2800"/>
            </a:br>
            <a:br>
              <a:rPr sz="2800"/>
            </a:br>
            <a:r>
              <a:rPr b="0" lang="en-US" sz="3200" spc="-1" strike="noStrike">
                <a:solidFill>
                  <a:srgbClr val="000096"/>
                </a:solidFill>
                <a:latin typeface="Arial"/>
                <a:ea typeface="AR PL SungtiL GB"/>
              </a:rPr>
              <a:t>&lt;meta</a:t>
            </a:r>
            <a:r>
              <a:rPr b="0" lang="en-US" sz="3200" spc="-1" strike="noStrike">
                <a:solidFill>
                  <a:srgbClr val="f5844c"/>
                </a:solidFill>
                <a:latin typeface="Arial"/>
                <a:ea typeface="AR PL SungtiL GB"/>
              </a:rPr>
              <a:t> name</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"Document type"</a:t>
            </a:r>
            <a:r>
              <a:rPr b="0" lang="en-US" sz="3200" spc="-1" strike="noStrike">
                <a:solidFill>
                  <a:srgbClr val="f5844c"/>
                </a:solidFill>
                <a:latin typeface="Arial"/>
                <a:ea typeface="AR PL SungtiL GB"/>
              </a:rPr>
              <a:t> class</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"staticSearch.desc"</a:t>
            </a:r>
            <a:r>
              <a:rPr b="0" lang="en-US" sz="3200" spc="-1" strike="noStrike">
                <a:solidFill>
                  <a:srgbClr val="f5844c"/>
                </a:solidFill>
                <a:latin typeface="Arial"/>
                <a:ea typeface="AR PL SungtiL GB"/>
              </a:rPr>
              <a:t> content</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"Poems"</a:t>
            </a:r>
            <a:r>
              <a:rPr b="0" lang="en-US" sz="3200" spc="-1" strike="noStrike">
                <a:solidFill>
                  <a:srgbClr val="f5844c"/>
                </a:solidFill>
                <a:latin typeface="Arial"/>
                <a:ea typeface="AR PL SungtiL GB"/>
              </a:rPr>
              <a:t> </a:t>
            </a:r>
            <a:r>
              <a:rPr b="0" lang="en-US" sz="3200" spc="-1" strike="noStrike">
                <a:solidFill>
                  <a:srgbClr val="000000"/>
                </a:solidFill>
                <a:latin typeface="Arial"/>
                <a:ea typeface="AR PL SungtiL GB"/>
              </a:rPr>
              <a:t>/&gt;</a:t>
            </a:r>
            <a:endParaRPr b="0" lang="en-CA" sz="3200" spc="-1" strike="noStrike">
              <a:latin typeface="Arial"/>
            </a:endParaRPr>
          </a:p>
        </p:txBody>
      </p:sp>
      <p:pic>
        <p:nvPicPr>
          <p:cNvPr id="648" name="Picture 1441" descr=""/>
          <p:cNvPicPr/>
          <p:nvPr/>
        </p:nvPicPr>
        <p:blipFill>
          <a:blip r:embed="rId1"/>
          <a:stretch/>
        </p:blipFill>
        <p:spPr>
          <a:xfrm>
            <a:off x="7987320" y="2176920"/>
            <a:ext cx="2810160" cy="39787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p:nvPr>
        </p:nvSpPr>
        <p:spPr>
          <a:xfrm>
            <a:off x="447840" y="1449720"/>
            <a:ext cx="3690000" cy="196812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These sites all still work – even though they look SOOO 1990s:​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web.uvic.ca/lancenrd/martin/weblang/</a:t>
            </a:r>
            <a:endParaRPr b="0" lang="en-CA" sz="2400" spc="-1" strike="noStrike">
              <a:latin typeface="Arial"/>
            </a:endParaRPr>
          </a:p>
        </p:txBody>
      </p:sp>
      <p:sp>
        <p:nvSpPr>
          <p:cNvPr id="524" name="Rectangle 1256"/>
          <p:cNvSpPr/>
          <p:nvPr/>
        </p:nvSpPr>
        <p:spPr>
          <a:xfrm>
            <a:off x="648000" y="4320000"/>
            <a:ext cx="3417840" cy="11077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2400" spc="-1" strike="noStrike">
                <a:solidFill>
                  <a:srgbClr val="000000"/>
                </a:solidFill>
                <a:latin typeface="Arial"/>
                <a:ea typeface="Roboto"/>
              </a:rPr>
              <a:t>No maintenance burden from these sites!</a:t>
            </a:r>
            <a:r>
              <a:rPr b="0" lang="en-CA" sz="1800" spc="-1" strike="noStrike">
                <a:solidFill>
                  <a:srgbClr val="000000"/>
                </a:solidFill>
                <a:latin typeface="Arial"/>
                <a:ea typeface="Roboto"/>
              </a:rPr>
              <a:t> </a:t>
            </a:r>
            <a:endParaRPr b="0" lang="en-CA" sz="1800" spc="-1" strike="noStrike">
              <a:latin typeface="Arial"/>
            </a:endParaRPr>
          </a:p>
        </p:txBody>
      </p:sp>
      <p:pic>
        <p:nvPicPr>
          <p:cNvPr id="525" name="Picture 1257" descr=""/>
          <p:cNvPicPr/>
          <p:nvPr/>
        </p:nvPicPr>
        <p:blipFill>
          <a:blip r:embed="rId2"/>
          <a:stretch/>
        </p:blipFill>
        <p:spPr>
          <a:xfrm>
            <a:off x="4320000" y="559800"/>
            <a:ext cx="7649280" cy="6098040"/>
          </a:xfrm>
          <a:prstGeom prst="rect">
            <a:avLst/>
          </a:prstGeom>
          <a:ln w="0">
            <a:noFill/>
          </a:ln>
        </p:spPr>
      </p:pic>
      <p:sp>
        <p:nvSpPr>
          <p:cNvPr id="526" name="PlaceHolder 4"/>
          <p:cNvSpPr/>
          <p:nvPr/>
        </p:nvSpPr>
        <p:spPr>
          <a:xfrm>
            <a:off x="248400" y="4320"/>
            <a:ext cx="4070880" cy="1040760"/>
          </a:xfrm>
          <a:prstGeom prst="rect">
            <a:avLst/>
          </a:prstGeom>
          <a:noFill/>
          <a:ln w="0">
            <a:noFill/>
          </a:ln>
        </p:spPr>
        <p:style>
          <a:lnRef idx="0"/>
          <a:fillRef idx="0"/>
          <a:effectRef idx="0"/>
          <a:fontRef idx="minor"/>
        </p:style>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1990s</a:t>
            </a:r>
            <a:endParaRPr b="0" lang="en-CA" sz="5200" spc="-1" strike="noStrike">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609480" y="273240"/>
            <a:ext cx="10971360" cy="114372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You create:</a:t>
            </a:r>
            <a:endParaRPr b="0" lang="en-CA" sz="1800" spc="-1" strike="noStrike">
              <a:latin typeface="Arial"/>
            </a:endParaRPr>
          </a:p>
        </p:txBody>
      </p:sp>
      <p:sp>
        <p:nvSpPr>
          <p:cNvPr id="650" name="PlaceHolder 2"/>
          <p:cNvSpPr>
            <a:spLocks noGrp="1"/>
          </p:cNvSpPr>
          <p:nvPr>
            <p:ph/>
          </p:nvPr>
        </p:nvSpPr>
        <p:spPr>
          <a:xfrm>
            <a:off x="5312160" y="2002680"/>
            <a:ext cx="6268680" cy="35776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A configuration file (XML) to specify the features and constraints for your search engine</a:t>
            </a:r>
            <a:endParaRPr b="0" lang="en-CA" sz="2800" spc="-1" strike="noStrike">
              <a:latin typeface="Arial"/>
            </a:endParaRPr>
          </a:p>
        </p:txBody>
      </p:sp>
      <p:pic>
        <p:nvPicPr>
          <p:cNvPr id="651" name="Picture 1444" descr=""/>
          <p:cNvPicPr/>
          <p:nvPr/>
        </p:nvPicPr>
        <p:blipFill>
          <a:blip r:embed="rId1"/>
          <a:stretch/>
        </p:blipFill>
        <p:spPr>
          <a:xfrm>
            <a:off x="1547280" y="1911960"/>
            <a:ext cx="2892960" cy="409572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2" name="Picture 1445" descr=""/>
          <p:cNvPicPr/>
          <p:nvPr/>
        </p:nvPicPr>
        <p:blipFill>
          <a:blip r:embed="rId1"/>
          <a:stretch/>
        </p:blipFill>
        <p:spPr>
          <a:xfrm>
            <a:off x="1252080" y="-3600"/>
            <a:ext cx="9693720" cy="685656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3" name="Picture 1446" descr=""/>
          <p:cNvPicPr/>
          <p:nvPr/>
        </p:nvPicPr>
        <p:blipFill>
          <a:blip r:embed="rId1"/>
          <a:stretch/>
        </p:blipFill>
        <p:spPr>
          <a:xfrm>
            <a:off x="1252080" y="-3600"/>
            <a:ext cx="9693720" cy="685656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4" name="Picture 1447" descr=""/>
          <p:cNvPicPr/>
          <p:nvPr/>
        </p:nvPicPr>
        <p:blipFill>
          <a:blip r:embed="rId1"/>
          <a:stretch/>
        </p:blipFill>
        <p:spPr>
          <a:xfrm>
            <a:off x="1252080" y="-3600"/>
            <a:ext cx="9693720" cy="685656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5" name="Picture 1448" descr=""/>
          <p:cNvPicPr/>
          <p:nvPr/>
        </p:nvPicPr>
        <p:blipFill>
          <a:blip r:embed="rId1"/>
          <a:stretch/>
        </p:blipFill>
        <p:spPr>
          <a:xfrm>
            <a:off x="1252080" y="-3600"/>
            <a:ext cx="9693720" cy="685656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6" name="Picture 1449" descr=""/>
          <p:cNvPicPr/>
          <p:nvPr/>
        </p:nvPicPr>
        <p:blipFill>
          <a:blip r:embed="rId1"/>
          <a:stretch/>
        </p:blipFill>
        <p:spPr>
          <a:xfrm>
            <a:off x="1252080" y="-3600"/>
            <a:ext cx="9693720" cy="685656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609480" y="273240"/>
            <a:ext cx="10971360" cy="114372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JSON token file</a:t>
            </a:r>
            <a:endParaRPr b="0" lang="en-CA" sz="1800" spc="-1" strike="noStrike">
              <a:latin typeface="Arial"/>
            </a:endParaRPr>
          </a:p>
        </p:txBody>
      </p:sp>
      <p:sp>
        <p:nvSpPr>
          <p:cNvPr id="658" name="Rectangle 1451"/>
          <p:cNvSpPr/>
          <p:nvPr/>
        </p:nvSpPr>
        <p:spPr>
          <a:xfrm>
            <a:off x="609480" y="1306080"/>
            <a:ext cx="11233080" cy="54421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200" spc="-1" strike="noStrike">
                <a:solidFill>
                  <a:srgbClr val="282828"/>
                </a:solidFill>
                <a:latin typeface="Arial"/>
                <a:ea typeface="AR PL SungtiL GB"/>
              </a:rPr>
              <a:t>{</a:t>
            </a:r>
            <a:r>
              <a:rPr b="0" lang="en-CA" sz="1200" spc="-1" strike="noStrike">
                <a:solidFill>
                  <a:srgbClr val="000096"/>
                </a:solidFill>
                <a:latin typeface="Arial"/>
                <a:ea typeface="AR PL SungtiL GB"/>
              </a:rPr>
              <a:t>"token"</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"instances"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"docId"</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"pom_2025_ithe_old_man_of_hoy"</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"docUri"</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"poems/goodwords/1870/pom_2025_ithe_old_man_of_hoy.html"</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"score"</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"form"</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"unprofitably"</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"…whole that day was spent &lt;mark&gt;unprofitably&lt;\/mark&gt;."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"weight"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"pos"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400</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"docId"</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"pom_8733_john_and_joan_canto_ii"</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"docUri"</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"poems/blackwoods/1820/pom_8733_john_and_joan_canto_ii.html"</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"score"</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"form"</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"unprofitable"</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"…too much ap- propriated unto &lt;mark&gt;unprofitable&lt;\/mark&gt; jocularities and facetiousness. Craving licence,…"</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"weight"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"pos"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164</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 </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endParaRPr b="0" lang="en-CA" sz="12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title"/>
          </p:nvPr>
        </p:nvSpPr>
        <p:spPr>
          <a:xfrm>
            <a:off x="609480" y="273240"/>
            <a:ext cx="10971360" cy="114372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Filter JSON</a:t>
            </a:r>
            <a:endParaRPr b="0" lang="en-CA" sz="1800" spc="-1" strike="noStrike">
              <a:latin typeface="Arial"/>
            </a:endParaRPr>
          </a:p>
        </p:txBody>
      </p:sp>
      <p:sp>
        <p:nvSpPr>
          <p:cNvPr id="660" name="Rectangle 1453"/>
          <p:cNvSpPr/>
          <p:nvPr/>
        </p:nvSpPr>
        <p:spPr>
          <a:xfrm>
            <a:off x="957600" y="1480320"/>
            <a:ext cx="10623600" cy="44424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"filterId"</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"ssBool2"</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"filterName"</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"Unsigned"</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"ssBool2_1"</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"value"</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"true"</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"docs"</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"poems/chambers_series/1867/pom_7594_the_husbands_request.html"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"poems/alltheyearround/1875/pom_4271_the_hourglass.html"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"poems/alltheyearround/1879/pom_4507_in_the_conservatory.html"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"poems/blackwoods/1843/pom_9963_jolly_father_joe.html"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"poems/blackwoods/1829/pom_10314_the_watchmans_lament.html"</a:t>
            </a:r>
            <a:br>
              <a:rPr sz="1800"/>
            </a:b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282828"/>
                </a:solidFill>
                <a:latin typeface="Arial"/>
                <a:ea typeface="AR PL SungtiL GB"/>
              </a:rPr>
              <a:t>}</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609480" y="273240"/>
            <a:ext cx="10971360" cy="1143720"/>
          </a:xfrm>
          <a:prstGeom prst="rect">
            <a:avLst/>
          </a:prstGeom>
          <a:noFill/>
          <a:ln w="0">
            <a:noFill/>
          </a:ln>
        </p:spPr>
        <p:txBody>
          <a:bodyPr lIns="0" rIns="0" tIns="0" bIns="0" anchor="ctr">
            <a:noAutofit/>
          </a:bodyPr>
          <a:p>
            <a:pPr>
              <a:lnSpc>
                <a:spcPct val="100000"/>
              </a:lnSpc>
              <a:buNone/>
            </a:pPr>
            <a:r>
              <a:rPr b="0" lang="en-US" sz="1800" spc="-1" strike="noStrike">
                <a:solidFill>
                  <a:srgbClr val="000000"/>
                </a:solidFill>
                <a:latin typeface="Arial"/>
                <a:ea typeface="DejaVu Sans"/>
              </a:rPr>
              <a:t>On the website...</a:t>
            </a:r>
            <a:endParaRPr b="0" lang="en-CA" sz="1800" spc="-1" strike="noStrike">
              <a:latin typeface="Arial"/>
            </a:endParaRPr>
          </a:p>
        </p:txBody>
      </p:sp>
      <p:sp>
        <p:nvSpPr>
          <p:cNvPr id="662" name="PlaceHolder 2"/>
          <p:cNvSpPr>
            <a:spLocks noGrp="1"/>
          </p:cNvSpPr>
          <p:nvPr>
            <p:ph/>
          </p:nvPr>
        </p:nvSpPr>
        <p:spPr>
          <a:xfrm>
            <a:off x="609480" y="1604520"/>
            <a:ext cx="6530400" cy="39762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...of the thousands of JSON files...</a:t>
            </a:r>
            <a:endParaRPr b="0" lang="en-CA" sz="2800" spc="-1" strike="noStrike">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...the search page JS retrieves only the ones it needs for the search you do: </a:t>
            </a:r>
            <a:endParaRPr b="0" lang="en-CA" sz="2800" spc="-1" strike="noStrike">
              <a:latin typeface="Arial"/>
            </a:endParaRPr>
          </a:p>
        </p:txBody>
      </p:sp>
      <p:pic>
        <p:nvPicPr>
          <p:cNvPr id="663" name="Picture 1456" descr=""/>
          <p:cNvPicPr/>
          <p:nvPr/>
        </p:nvPicPr>
        <p:blipFill>
          <a:blip r:embed="rId1"/>
          <a:stretch/>
        </p:blipFill>
        <p:spPr>
          <a:xfrm>
            <a:off x="7904160" y="1665000"/>
            <a:ext cx="3067560" cy="434268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4" name="Picture 1457" descr=""/>
          <p:cNvPicPr/>
          <p:nvPr/>
        </p:nvPicPr>
        <p:blipFill>
          <a:blip r:embed="rId1"/>
          <a:stretch/>
        </p:blipFill>
        <p:spPr>
          <a:xfrm>
            <a:off x="1376280" y="119520"/>
            <a:ext cx="9438120" cy="66758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428400" y="0"/>
            <a:ext cx="11270880" cy="104076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The early 2000s</a:t>
            </a:r>
            <a:endParaRPr b="0" lang="en-CA" sz="5200" spc="-1" strike="noStrike">
              <a:latin typeface="Arial"/>
            </a:endParaRPr>
          </a:p>
        </p:txBody>
      </p:sp>
      <p:sp>
        <p:nvSpPr>
          <p:cNvPr id="528" name="PlaceHolder 2"/>
          <p:cNvSpPr>
            <a:spLocks noGrp="1"/>
          </p:cNvSpPr>
          <p:nvPr>
            <p:ph/>
          </p:nvPr>
        </p:nvSpPr>
        <p:spPr>
          <a:xfrm>
            <a:off x="447840" y="1449720"/>
            <a:ext cx="10174680" cy="392976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Digital Humanities became a thing.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New technologies came along.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got ambitious and enthusiastic, and started building larger, more </a:t>
            </a:r>
            <a:r>
              <a:rPr b="0" lang="en-US" sz="2400" spc="-1" strike="noStrike">
                <a:solidFill>
                  <a:srgbClr val="000000"/>
                </a:solidFill>
                <a:latin typeface="Arial"/>
                <a:ea typeface="Roboto"/>
              </a:rPr>
              <a:t>complex sites with:</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ASP</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MySQL, PostgreSQL, PHP</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Apache Cocoon</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The eXist XML database</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...and lots of other cool new tools.​</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5" name="Picture 1458" descr=""/>
          <p:cNvPicPr/>
          <p:nvPr/>
        </p:nvPicPr>
        <p:blipFill>
          <a:blip r:embed="rId1"/>
          <a:stretch/>
        </p:blipFill>
        <p:spPr>
          <a:xfrm>
            <a:off x="1376280" y="119520"/>
            <a:ext cx="9438120" cy="667584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6" name="Picture 1459" descr=""/>
          <p:cNvPicPr/>
          <p:nvPr/>
        </p:nvPicPr>
        <p:blipFill>
          <a:blip r:embed="rId1"/>
          <a:stretch/>
        </p:blipFill>
        <p:spPr>
          <a:xfrm>
            <a:off x="1376280" y="119520"/>
            <a:ext cx="9438120" cy="667584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7" name="Picture 1460" descr=""/>
          <p:cNvPicPr/>
          <p:nvPr/>
        </p:nvPicPr>
        <p:blipFill>
          <a:blip r:embed="rId1"/>
          <a:stretch/>
        </p:blipFill>
        <p:spPr>
          <a:xfrm>
            <a:off x="1376280" y="119520"/>
            <a:ext cx="9438120" cy="667584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8" name="Picture 1461" descr=""/>
          <p:cNvPicPr/>
          <p:nvPr/>
        </p:nvPicPr>
        <p:blipFill>
          <a:blip r:embed="rId1"/>
          <a:stretch/>
        </p:blipFill>
        <p:spPr>
          <a:xfrm>
            <a:off x="1376280" y="119520"/>
            <a:ext cx="9438120" cy="667584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9" name="Picture 1462" descr=""/>
          <p:cNvPicPr/>
          <p:nvPr/>
        </p:nvPicPr>
        <p:blipFill>
          <a:blip r:embed="rId1"/>
          <a:stretch/>
        </p:blipFill>
        <p:spPr>
          <a:xfrm>
            <a:off x="1376280" y="119520"/>
            <a:ext cx="9438120" cy="667584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0" name="Picture 1463" descr=""/>
          <p:cNvPicPr/>
          <p:nvPr/>
        </p:nvPicPr>
        <p:blipFill>
          <a:blip r:embed="rId1"/>
          <a:stretch/>
        </p:blipFill>
        <p:spPr>
          <a:xfrm>
            <a:off x="678240" y="1674000"/>
            <a:ext cx="10841760" cy="35002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9" name="" descr=""/>
          <p:cNvPicPr/>
          <p:nvPr/>
        </p:nvPicPr>
        <p:blipFill>
          <a:blip r:embed="rId1"/>
          <a:stretch/>
        </p:blipFill>
        <p:spPr>
          <a:xfrm>
            <a:off x="198000" y="900000"/>
            <a:ext cx="11196720" cy="44514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428400" y="288000"/>
            <a:ext cx="11270880" cy="1040760"/>
          </a:xfrm>
          <a:prstGeom prst="rect">
            <a:avLst/>
          </a:prstGeom>
          <a:noFill/>
          <a:ln w="0">
            <a:noFill/>
          </a:ln>
        </p:spPr>
        <p:txBody>
          <a:bodyPr lIns="90000" rIns="90000" tIns="45000" bIns="45000" anchor="ctr">
            <a:noAutofit/>
          </a:bodyPr>
          <a:p>
            <a:pPr algn="ctr">
              <a:lnSpc>
                <a:spcPct val="90000"/>
              </a:lnSpc>
              <a:buNone/>
            </a:pPr>
            <a:r>
              <a:rPr b="0" lang="en-US" sz="5200" spc="-1" strike="noStrike">
                <a:solidFill>
                  <a:srgbClr val="000000"/>
                </a:solidFill>
                <a:latin typeface="Arial"/>
                <a:ea typeface="Roboto Medium"/>
              </a:rPr>
              <a:t>Apparent advantages </a:t>
            </a:r>
            <a:br>
              <a:rPr sz="5200"/>
            </a:br>
            <a:r>
              <a:rPr b="0" lang="en-US" sz="5200" spc="-1" strike="noStrike">
                <a:solidFill>
                  <a:srgbClr val="000000"/>
                </a:solidFill>
                <a:latin typeface="Arial"/>
                <a:ea typeface="Roboto Medium"/>
              </a:rPr>
              <a:t>of this sort of stack</a:t>
            </a:r>
            <a:endParaRPr b="0" lang="en-CA" sz="5200" spc="-1" strike="noStrike">
              <a:latin typeface="Arial"/>
            </a:endParaRPr>
          </a:p>
        </p:txBody>
      </p:sp>
      <p:sp>
        <p:nvSpPr>
          <p:cNvPr id="531" name="PlaceHolder 2"/>
          <p:cNvSpPr>
            <a:spLocks noGrp="1"/>
          </p:cNvSpPr>
          <p:nvPr>
            <p:ph/>
          </p:nvPr>
        </p:nvSpPr>
        <p:spPr>
          <a:xfrm>
            <a:off x="447840" y="2520000"/>
            <a:ext cx="10174680" cy="285948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Changes to output rendering propagate instantly to the whole collection.</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Individual documents can be published as soon as they’re ready (“rolling publication”).</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206</TotalTime>
  <Application>LibreOffice/7.3.7.2$Linux_X86_64 LibreOffice_project/30$Build-2</Application>
  <AppVersion>15.0000</AppVersion>
  <Words>3697</Words>
  <Paragraphs>292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2024-01-18T13:49:41Z</dcterms:created>
  <dc:creator>Dan Smith</dc:creator>
  <dc:description/>
  <dc:language>en-CA</dc:language>
  <cp:lastModifiedBy/>
  <cp:lastPrinted>2024-03-28T18:26:12Z</cp:lastPrinted>
  <dcterms:modified xsi:type="dcterms:W3CDTF">2024-03-28T15:17:52Z</dcterms:modified>
  <cp:revision>39</cp:revision>
  <dc:subject/>
  <dc:title>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25</vt:i4>
  </property>
  <property fmtid="{D5CDD505-2E9C-101B-9397-08002B2CF9AE}" pid="4" name="PresentationFormat">
    <vt:lpwstr>Widescreen</vt:lpwstr>
  </property>
  <property fmtid="{D5CDD505-2E9C-101B-9397-08002B2CF9AE}" pid="5" name="Slides">
    <vt:i4>72</vt:i4>
  </property>
</Properties>
</file>